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8288000" cy="10287000"/>
  <p:notesSz cx="6858000" cy="9144000"/>
  <p:embeddedFontLst>
    <p:embeddedFont>
      <p:font typeface="Century Gothic Paneuropean Bold" charset="1" panose="020B0702020202020204"/>
      <p:regular r:id="rId29"/>
    </p:embeddedFont>
    <p:embeddedFont>
      <p:font typeface="Berthold Block" charset="1" panose="02000506040000020004"/>
      <p:regular r:id="rId30"/>
    </p:embeddedFont>
    <p:embeddedFont>
      <p:font typeface="Chau Philomene" charset="1" panose="02000806040000020003"/>
      <p:regular r:id="rId31"/>
    </p:embeddedFont>
    <p:embeddedFont>
      <p:font typeface="Open Sans" charset="1" panose="020B0606030504020204"/>
      <p:regular r:id="rId32"/>
    </p:embeddedFont>
    <p:embeddedFont>
      <p:font typeface="Times New Roman MT Condensed Bold" charset="1" panose="02030806070405020303"/>
      <p:regular r:id="rId33"/>
    </p:embeddedFont>
    <p:embeddedFont>
      <p:font typeface="Times New Roman Bold" charset="1" panose="02020803070505020304"/>
      <p:regular r:id="rId34"/>
    </p:embeddedFont>
    <p:embeddedFont>
      <p:font typeface="Times New Roman MT Condensed" charset="1" panose="02030506070405020303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Relationship Id="rId4" Target="../media/image5.jpeg" Type="http://schemas.openxmlformats.org/officeDocument/2006/relationships/image"/><Relationship Id="rId5" Target="../media/image6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1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2.jpeg" Type="http://schemas.openxmlformats.org/officeDocument/2006/relationships/image"/><Relationship Id="rId4" Target="../media/image13.jpe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20.png" Type="http://schemas.openxmlformats.org/officeDocument/2006/relationships/image"/><Relationship Id="rId8" Target="../media/image2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svg" Type="http://schemas.openxmlformats.org/officeDocument/2006/relationships/image"/><Relationship Id="rId2" Target="../media/image3.png" Type="http://schemas.openxmlformats.org/officeDocument/2006/relationships/image"/><Relationship Id="rId3" Target="../media/image22.jpeg" Type="http://schemas.openxmlformats.org/officeDocument/2006/relationships/image"/><Relationship Id="rId4" Target="../media/image23.jpeg" Type="http://schemas.openxmlformats.org/officeDocument/2006/relationships/image"/><Relationship Id="rId5" Target="../media/image24.jpeg" Type="http://schemas.openxmlformats.org/officeDocument/2006/relationships/image"/><Relationship Id="rId6" Target="../media/image12.jpeg" Type="http://schemas.openxmlformats.org/officeDocument/2006/relationships/image"/><Relationship Id="rId7" Target="../media/image25.png" Type="http://schemas.openxmlformats.org/officeDocument/2006/relationships/image"/><Relationship Id="rId8" Target="../media/image26.sv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3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32.png" Type="http://schemas.openxmlformats.org/officeDocument/2006/relationships/image"/><Relationship Id="rId4" Target="../media/image3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34.jpe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Relationship Id="rId6" Target="../media/image3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38.jpeg" Type="http://schemas.openxmlformats.org/officeDocument/2006/relationships/image"/><Relationship Id="rId4" Target="../media/image39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1.png" Type="http://schemas.openxmlformats.org/officeDocument/2006/relationships/image"/><Relationship Id="rId4" Target="../media/image42.png" Type="http://schemas.openxmlformats.org/officeDocument/2006/relationships/image"/><Relationship Id="rId5" Target="../media/image43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4.pn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5.png" Type="http://schemas.openxmlformats.org/officeDocument/2006/relationships/image"/><Relationship Id="rId4" Target="../media/image46.svg" Type="http://schemas.openxmlformats.org/officeDocument/2006/relationships/image"/><Relationship Id="rId5" Target="../media/image47.png" Type="http://schemas.openxmlformats.org/officeDocument/2006/relationships/image"/><Relationship Id="rId6" Target="../media/image48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9.png" Type="http://schemas.openxmlformats.org/officeDocument/2006/relationships/image"/><Relationship Id="rId4" Target="../media/image50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51.png" Type="http://schemas.openxmlformats.org/officeDocument/2006/relationships/image"/><Relationship Id="rId4" Target="../media/image52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53.jpeg" Type="http://schemas.openxmlformats.org/officeDocument/2006/relationships/image"/><Relationship Id="rId4" Target="../media/image22.jpeg" Type="http://schemas.openxmlformats.org/officeDocument/2006/relationships/image"/><Relationship Id="rId5" Target="../media/image54.png" Type="http://schemas.openxmlformats.org/officeDocument/2006/relationships/image"/><Relationship Id="rId6" Target="../media/image55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56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57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52.png" Type="http://schemas.openxmlformats.org/officeDocument/2006/relationships/image"/><Relationship Id="rId4" Target="../media/image58.png" Type="http://schemas.openxmlformats.org/officeDocument/2006/relationships/image"/><Relationship Id="rId5" Target="../media/image59.png" Type="http://schemas.openxmlformats.org/officeDocument/2006/relationships/image"/><Relationship Id="rId6" Target="../media/image60.svg" Type="http://schemas.openxmlformats.org/officeDocument/2006/relationships/image"/><Relationship Id="rId7" Target="../media/image61.png" Type="http://schemas.openxmlformats.org/officeDocument/2006/relationships/image"/><Relationship Id="rId8" Target="../media/image62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63.png" Type="http://schemas.openxmlformats.org/officeDocument/2006/relationships/image"/><Relationship Id="rId4" Target="../media/image6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94993" y="3573513"/>
            <a:ext cx="8560679" cy="2774556"/>
            <a:chOff x="0" y="0"/>
            <a:chExt cx="11414239" cy="36994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414234" cy="3699412"/>
            </a:xfrm>
            <a:custGeom>
              <a:avLst/>
              <a:gdLst/>
              <a:ahLst/>
              <a:cxnLst/>
              <a:rect r="r" b="b" t="t" l="l"/>
              <a:pathLst>
                <a:path h="3699412" w="11414234">
                  <a:moveTo>
                    <a:pt x="0" y="0"/>
                  </a:moveTo>
                  <a:lnTo>
                    <a:pt x="11414234" y="0"/>
                  </a:lnTo>
                  <a:lnTo>
                    <a:pt x="11414234" y="3699412"/>
                  </a:lnTo>
                  <a:lnTo>
                    <a:pt x="0" y="36994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774" r="0" b="-3464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>
              <a:off x="0" y="85725"/>
              <a:ext cx="11414239" cy="3613683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ctr">
                <a:lnSpc>
                  <a:spcPts val="8748"/>
                </a:lnSpc>
              </a:pPr>
              <a:r>
                <a:rPr lang="en-US" sz="8100" b="true">
                  <a:solidFill>
                    <a:srgbClr val="00C2CB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TECNOLOGÍA DIDÁCTICA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748332" y="8692772"/>
            <a:ext cx="10868749" cy="395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b="true" sz="2799">
                <a:solidFill>
                  <a:srgbClr val="130C3B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LICDA. CINTHIA ILEANA VASQUEZ CORVERA.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845707" y="423077"/>
            <a:ext cx="11636728" cy="2573965"/>
          </a:xfrm>
          <a:custGeom>
            <a:avLst/>
            <a:gdLst/>
            <a:ahLst/>
            <a:cxnLst/>
            <a:rect r="r" b="b" t="t" l="l"/>
            <a:pathLst>
              <a:path h="2573965" w="11636728">
                <a:moveTo>
                  <a:pt x="0" y="0"/>
                </a:moveTo>
                <a:lnTo>
                  <a:pt x="11636728" y="0"/>
                </a:lnTo>
                <a:lnTo>
                  <a:pt x="11636728" y="2573965"/>
                </a:lnTo>
                <a:lnTo>
                  <a:pt x="0" y="25739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12458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026230" y="3309027"/>
            <a:ext cx="5625724" cy="5625724"/>
          </a:xfrm>
          <a:custGeom>
            <a:avLst/>
            <a:gdLst/>
            <a:ahLst/>
            <a:cxnLst/>
            <a:rect r="r" b="b" t="t" l="l"/>
            <a:pathLst>
              <a:path h="5625724" w="5625724">
                <a:moveTo>
                  <a:pt x="0" y="0"/>
                </a:moveTo>
                <a:lnTo>
                  <a:pt x="5625723" y="0"/>
                </a:lnTo>
                <a:lnTo>
                  <a:pt x="5625723" y="5625723"/>
                </a:lnTo>
                <a:lnTo>
                  <a:pt x="0" y="5625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144000" y="3309027"/>
            <a:ext cx="5846332" cy="5625724"/>
          </a:xfrm>
          <a:custGeom>
            <a:avLst/>
            <a:gdLst/>
            <a:ahLst/>
            <a:cxnLst/>
            <a:rect r="r" b="b" t="t" l="l"/>
            <a:pathLst>
              <a:path h="5625724" w="5846332">
                <a:moveTo>
                  <a:pt x="0" y="0"/>
                </a:moveTo>
                <a:lnTo>
                  <a:pt x="5846332" y="0"/>
                </a:lnTo>
                <a:lnTo>
                  <a:pt x="5846332" y="5625723"/>
                </a:lnTo>
                <a:lnTo>
                  <a:pt x="0" y="56257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960" r="0" b="-196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72666" y="877571"/>
            <a:ext cx="6774165" cy="1493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79"/>
              </a:lnSpc>
            </a:pPr>
            <a:r>
              <a:rPr lang="en-US" sz="8699">
                <a:solidFill>
                  <a:srgbClr val="000000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BIENVENIDOS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87279" y="1820669"/>
            <a:ext cx="2629871" cy="1491122"/>
          </a:xfrm>
          <a:custGeom>
            <a:avLst/>
            <a:gdLst/>
            <a:ahLst/>
            <a:cxnLst/>
            <a:rect r="r" b="b" t="t" l="l"/>
            <a:pathLst>
              <a:path h="1491122" w="2629871">
                <a:moveTo>
                  <a:pt x="0" y="0"/>
                </a:moveTo>
                <a:lnTo>
                  <a:pt x="2629871" y="0"/>
                </a:lnTo>
                <a:lnTo>
                  <a:pt x="2629871" y="1491122"/>
                </a:lnTo>
                <a:lnTo>
                  <a:pt x="0" y="1491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87279" y="6017897"/>
            <a:ext cx="2629871" cy="1491122"/>
          </a:xfrm>
          <a:custGeom>
            <a:avLst/>
            <a:gdLst/>
            <a:ahLst/>
            <a:cxnLst/>
            <a:rect r="r" b="b" t="t" l="l"/>
            <a:pathLst>
              <a:path h="1491122" w="2629871">
                <a:moveTo>
                  <a:pt x="0" y="0"/>
                </a:moveTo>
                <a:lnTo>
                  <a:pt x="2629871" y="0"/>
                </a:lnTo>
                <a:lnTo>
                  <a:pt x="2629871" y="1491122"/>
                </a:lnTo>
                <a:lnTo>
                  <a:pt x="0" y="1491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87279" y="3917175"/>
            <a:ext cx="2629871" cy="1491122"/>
          </a:xfrm>
          <a:custGeom>
            <a:avLst/>
            <a:gdLst/>
            <a:ahLst/>
            <a:cxnLst/>
            <a:rect r="r" b="b" t="t" l="l"/>
            <a:pathLst>
              <a:path h="1491122" w="2629871">
                <a:moveTo>
                  <a:pt x="0" y="0"/>
                </a:moveTo>
                <a:lnTo>
                  <a:pt x="2629871" y="0"/>
                </a:lnTo>
                <a:lnTo>
                  <a:pt x="2629871" y="1491122"/>
                </a:lnTo>
                <a:lnTo>
                  <a:pt x="0" y="14911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417150" y="2333249"/>
            <a:ext cx="7913638" cy="513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Unidad I: Sistema Educativo en El Salvador</a:t>
            </a:r>
            <a:r>
              <a:rPr lang="en-US" sz="36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417150" y="4429755"/>
            <a:ext cx="12155537" cy="513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Unidad II: La Didáctica y el proceso de comunicación en educación.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17150" y="6530477"/>
            <a:ext cx="14285416" cy="513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Unidad III: El proceso de enseñanza – aprendizaje y el planeamiento didáctico.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69577" y="879192"/>
            <a:ext cx="4390281" cy="7475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23"/>
              </a:lnSpc>
              <a:spcBef>
                <a:spcPct val="0"/>
              </a:spcBef>
            </a:pPr>
            <a:r>
              <a:rPr lang="en-US" sz="52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GENERALIDADES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32837" y="999218"/>
            <a:ext cx="6293849" cy="7814034"/>
          </a:xfrm>
          <a:custGeom>
            <a:avLst/>
            <a:gdLst/>
            <a:ahLst/>
            <a:cxnLst/>
            <a:rect r="r" b="b" t="t" l="l"/>
            <a:pathLst>
              <a:path h="7814034" w="6293849">
                <a:moveTo>
                  <a:pt x="0" y="0"/>
                </a:moveTo>
                <a:lnTo>
                  <a:pt x="6293848" y="0"/>
                </a:lnTo>
                <a:lnTo>
                  <a:pt x="6293848" y="7814034"/>
                </a:lnTo>
                <a:lnTo>
                  <a:pt x="0" y="78140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2117" y="1954255"/>
            <a:ext cx="8634563" cy="6858997"/>
          </a:xfrm>
          <a:custGeom>
            <a:avLst/>
            <a:gdLst/>
            <a:ahLst/>
            <a:cxnLst/>
            <a:rect r="r" b="b" t="t" l="l"/>
            <a:pathLst>
              <a:path h="6858997" w="8634563">
                <a:moveTo>
                  <a:pt x="0" y="0"/>
                </a:moveTo>
                <a:lnTo>
                  <a:pt x="8634562" y="0"/>
                </a:lnTo>
                <a:lnTo>
                  <a:pt x="8634562" y="6858997"/>
                </a:lnTo>
                <a:lnTo>
                  <a:pt x="0" y="68589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407" r="0" b="-407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47004" y="2954962"/>
            <a:ext cx="4465515" cy="3037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5"/>
              </a:lnSpc>
            </a:pPr>
            <a:r>
              <a:rPr lang="en-US" sz="36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Número de Horas: 80 h.</a:t>
            </a:r>
          </a:p>
          <a:p>
            <a:pPr algn="ctr">
              <a:lnSpc>
                <a:spcPts val="3995"/>
              </a:lnSpc>
            </a:pPr>
            <a:r>
              <a:rPr lang="en-US" sz="36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Teoría: 59 h.</a:t>
            </a:r>
          </a:p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Duración de la asignatura: Del Jueves 16 de Julio hasta el Viernes 23 de Octubre.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908261" y="3411191"/>
            <a:ext cx="6890662" cy="4899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9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Primer Período    Segundo Período</a:t>
            </a:r>
          </a:p>
          <a:p>
            <a:pPr algn="l">
              <a:lnSpc>
                <a:spcPts val="4319"/>
              </a:lnSpc>
            </a:pPr>
            <a:r>
              <a:rPr lang="en-US" sz="39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Lab. 10%                Lab. 10%</a:t>
            </a:r>
          </a:p>
          <a:p>
            <a:pPr algn="l">
              <a:lnSpc>
                <a:spcPts val="4319"/>
              </a:lnSpc>
            </a:pPr>
            <a:r>
              <a:rPr lang="en-US" sz="39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Act. 10%                Act. 10%</a:t>
            </a:r>
          </a:p>
          <a:p>
            <a:pPr algn="l">
              <a:lnSpc>
                <a:spcPts val="4319"/>
              </a:lnSpc>
            </a:pPr>
            <a:r>
              <a:rPr lang="en-US" sz="39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Parcial 10%            Parcial 10%</a:t>
            </a:r>
          </a:p>
          <a:p>
            <a:pPr algn="l">
              <a:lnSpc>
                <a:spcPts val="4319"/>
              </a:lnSpc>
            </a:pPr>
          </a:p>
          <a:p>
            <a:pPr algn="l">
              <a:lnSpc>
                <a:spcPts val="4319"/>
              </a:lnSpc>
            </a:pPr>
            <a:r>
              <a:rPr lang="en-US" sz="39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             Tercer Período</a:t>
            </a:r>
          </a:p>
          <a:p>
            <a:pPr algn="l">
              <a:lnSpc>
                <a:spcPts val="4319"/>
              </a:lnSpc>
            </a:pPr>
            <a:r>
              <a:rPr lang="en-US" sz="39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              Lab. 10%</a:t>
            </a:r>
          </a:p>
          <a:p>
            <a:pPr algn="l">
              <a:lnSpc>
                <a:spcPts val="4319"/>
              </a:lnSpc>
            </a:pPr>
            <a:r>
              <a:rPr lang="en-US" sz="39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              Act. 10%</a:t>
            </a:r>
          </a:p>
          <a:p>
            <a:pPr algn="l">
              <a:lnSpc>
                <a:spcPts val="431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              Parcial 20%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68778" y="5143500"/>
            <a:ext cx="5968927" cy="3976798"/>
          </a:xfrm>
          <a:custGeom>
            <a:avLst/>
            <a:gdLst/>
            <a:ahLst/>
            <a:cxnLst/>
            <a:rect r="r" b="b" t="t" l="l"/>
            <a:pathLst>
              <a:path h="3976798" w="5968927">
                <a:moveTo>
                  <a:pt x="0" y="0"/>
                </a:moveTo>
                <a:lnTo>
                  <a:pt x="5968927" y="0"/>
                </a:lnTo>
                <a:lnTo>
                  <a:pt x="5968927" y="3976798"/>
                </a:lnTo>
                <a:lnTo>
                  <a:pt x="0" y="39767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27371" y="2568667"/>
            <a:ext cx="3646452" cy="5950600"/>
          </a:xfrm>
          <a:custGeom>
            <a:avLst/>
            <a:gdLst/>
            <a:ahLst/>
            <a:cxnLst/>
            <a:rect r="r" b="b" t="t" l="l"/>
            <a:pathLst>
              <a:path h="5950600" w="3646452">
                <a:moveTo>
                  <a:pt x="0" y="0"/>
                </a:moveTo>
                <a:lnTo>
                  <a:pt x="3646452" y="0"/>
                </a:lnTo>
                <a:lnTo>
                  <a:pt x="3646452" y="5950601"/>
                </a:lnTo>
                <a:lnTo>
                  <a:pt x="0" y="59506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4560" r="0" b="-456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973823" y="2264224"/>
            <a:ext cx="1653606" cy="1653606"/>
          </a:xfrm>
          <a:custGeom>
            <a:avLst/>
            <a:gdLst/>
            <a:ahLst/>
            <a:cxnLst/>
            <a:rect r="r" b="b" t="t" l="l"/>
            <a:pathLst>
              <a:path h="1653606" w="1653606">
                <a:moveTo>
                  <a:pt x="0" y="0"/>
                </a:moveTo>
                <a:lnTo>
                  <a:pt x="1653606" y="0"/>
                </a:lnTo>
                <a:lnTo>
                  <a:pt x="1653606" y="1653606"/>
                </a:lnTo>
                <a:lnTo>
                  <a:pt x="0" y="16536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628653" y="766142"/>
            <a:ext cx="8954393" cy="94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COMPETENCIAS A DESARROLLAR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780223" y="2831981"/>
            <a:ext cx="7620964" cy="2114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Aplicar conocimientos básicos de didáctica para facilitar el proceso de enseñanza aprendizaje y la transmisión en el ámbito profesional.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29290" y="0"/>
            <a:ext cx="13821022" cy="9096746"/>
          </a:xfrm>
          <a:custGeom>
            <a:avLst/>
            <a:gdLst/>
            <a:ahLst/>
            <a:cxnLst/>
            <a:rect r="r" b="b" t="t" l="l"/>
            <a:pathLst>
              <a:path h="9096746" w="13821022">
                <a:moveTo>
                  <a:pt x="0" y="0"/>
                </a:moveTo>
                <a:lnTo>
                  <a:pt x="13821023" y="0"/>
                </a:lnTo>
                <a:lnTo>
                  <a:pt x="13821023" y="9096746"/>
                </a:lnTo>
                <a:lnTo>
                  <a:pt x="0" y="90967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418265" y="6910192"/>
            <a:ext cx="3091721" cy="2057400"/>
          </a:xfrm>
          <a:custGeom>
            <a:avLst/>
            <a:gdLst/>
            <a:ahLst/>
            <a:cxnLst/>
            <a:rect r="r" b="b" t="t" l="l"/>
            <a:pathLst>
              <a:path h="2057400" w="3091721">
                <a:moveTo>
                  <a:pt x="0" y="0"/>
                </a:moveTo>
                <a:lnTo>
                  <a:pt x="3091721" y="0"/>
                </a:lnTo>
                <a:lnTo>
                  <a:pt x="309172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714496" y="6781038"/>
            <a:ext cx="2429504" cy="2186554"/>
          </a:xfrm>
          <a:custGeom>
            <a:avLst/>
            <a:gdLst/>
            <a:ahLst/>
            <a:cxnLst/>
            <a:rect r="r" b="b" t="t" l="l"/>
            <a:pathLst>
              <a:path h="2186554" w="2429504">
                <a:moveTo>
                  <a:pt x="0" y="0"/>
                </a:moveTo>
                <a:lnTo>
                  <a:pt x="2429504" y="0"/>
                </a:lnTo>
                <a:lnTo>
                  <a:pt x="2429504" y="2186554"/>
                </a:lnTo>
                <a:lnTo>
                  <a:pt x="0" y="21865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153482" y="6910192"/>
            <a:ext cx="3067815" cy="2008024"/>
          </a:xfrm>
          <a:custGeom>
            <a:avLst/>
            <a:gdLst/>
            <a:ahLst/>
            <a:cxnLst/>
            <a:rect r="r" b="b" t="t" l="l"/>
            <a:pathLst>
              <a:path h="2008024" w="3067815">
                <a:moveTo>
                  <a:pt x="0" y="0"/>
                </a:moveTo>
                <a:lnTo>
                  <a:pt x="3067815" y="0"/>
                </a:lnTo>
                <a:lnTo>
                  <a:pt x="3067815" y="2008024"/>
                </a:lnTo>
                <a:lnTo>
                  <a:pt x="0" y="20080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41821" y="2548504"/>
            <a:ext cx="12995961" cy="4047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5"/>
              </a:lnSpc>
            </a:pPr>
            <a:r>
              <a:rPr lang="en-US" sz="36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Construir acciones de enfermería para fortalecer el sistema educativo en El Salvador. </a:t>
            </a:r>
          </a:p>
          <a:p>
            <a:pPr algn="ctr">
              <a:lnSpc>
                <a:spcPts val="3995"/>
              </a:lnSpc>
            </a:pPr>
          </a:p>
          <a:p>
            <a:pPr algn="ctr">
              <a:lnSpc>
                <a:spcPts val="3995"/>
              </a:lnSpc>
            </a:pPr>
            <a:r>
              <a:rPr lang="en-US" sz="36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Demostrar la importancia de la didáctica y el proceso de comunicación en educación.</a:t>
            </a:r>
          </a:p>
          <a:p>
            <a:pPr algn="ctr">
              <a:lnSpc>
                <a:spcPts val="3995"/>
              </a:lnSpc>
            </a:pPr>
          </a:p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Aplicar la planeación didáctica en enfermería al brindar educación a los diferentes grupos etarios. 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47773" y="1241359"/>
            <a:ext cx="8178403" cy="94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ELEMENTOS DE COMPETENCIA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30156" y="3181297"/>
            <a:ext cx="5238452" cy="2993401"/>
          </a:xfrm>
          <a:custGeom>
            <a:avLst/>
            <a:gdLst/>
            <a:ahLst/>
            <a:cxnLst/>
            <a:rect r="r" b="b" t="t" l="l"/>
            <a:pathLst>
              <a:path h="2993401" w="5238452">
                <a:moveTo>
                  <a:pt x="0" y="0"/>
                </a:moveTo>
                <a:lnTo>
                  <a:pt x="5238452" y="0"/>
                </a:lnTo>
                <a:lnTo>
                  <a:pt x="5238452" y="2993401"/>
                </a:lnTo>
                <a:lnTo>
                  <a:pt x="0" y="29934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519821" y="3126591"/>
            <a:ext cx="4661084" cy="3102813"/>
          </a:xfrm>
          <a:custGeom>
            <a:avLst/>
            <a:gdLst/>
            <a:ahLst/>
            <a:cxnLst/>
            <a:rect r="r" b="b" t="t" l="l"/>
            <a:pathLst>
              <a:path h="3102813" w="4661084">
                <a:moveTo>
                  <a:pt x="0" y="0"/>
                </a:moveTo>
                <a:lnTo>
                  <a:pt x="4661084" y="0"/>
                </a:lnTo>
                <a:lnTo>
                  <a:pt x="4661084" y="3102813"/>
                </a:lnTo>
                <a:lnTo>
                  <a:pt x="0" y="31028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736439" y="3126591"/>
            <a:ext cx="5949362" cy="3010636"/>
          </a:xfrm>
          <a:custGeom>
            <a:avLst/>
            <a:gdLst/>
            <a:ahLst/>
            <a:cxnLst/>
            <a:rect r="r" b="b" t="t" l="l"/>
            <a:pathLst>
              <a:path h="3010636" w="5949362">
                <a:moveTo>
                  <a:pt x="0" y="0"/>
                </a:moveTo>
                <a:lnTo>
                  <a:pt x="5949362" y="0"/>
                </a:lnTo>
                <a:lnTo>
                  <a:pt x="5949362" y="3010636"/>
                </a:lnTo>
                <a:lnTo>
                  <a:pt x="0" y="30106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702386" y="6505629"/>
            <a:ext cx="4131588" cy="2752671"/>
          </a:xfrm>
          <a:custGeom>
            <a:avLst/>
            <a:gdLst/>
            <a:ahLst/>
            <a:cxnLst/>
            <a:rect r="r" b="b" t="t" l="l"/>
            <a:pathLst>
              <a:path h="2752671" w="4131588">
                <a:moveTo>
                  <a:pt x="0" y="0"/>
                </a:moveTo>
                <a:lnTo>
                  <a:pt x="4131589" y="0"/>
                </a:lnTo>
                <a:lnTo>
                  <a:pt x="4131589" y="2752671"/>
                </a:lnTo>
                <a:lnTo>
                  <a:pt x="0" y="27526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6505629"/>
            <a:ext cx="3764510" cy="1971235"/>
          </a:xfrm>
          <a:custGeom>
            <a:avLst/>
            <a:gdLst/>
            <a:ahLst/>
            <a:cxnLst/>
            <a:rect r="r" b="b" t="t" l="l"/>
            <a:pathLst>
              <a:path h="1971235" w="3764510">
                <a:moveTo>
                  <a:pt x="0" y="0"/>
                </a:moveTo>
                <a:lnTo>
                  <a:pt x="3764510" y="0"/>
                </a:lnTo>
                <a:lnTo>
                  <a:pt x="3764510" y="1971235"/>
                </a:lnTo>
                <a:lnTo>
                  <a:pt x="0" y="19712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435288" y="6505629"/>
            <a:ext cx="1781729" cy="2752671"/>
          </a:xfrm>
          <a:custGeom>
            <a:avLst/>
            <a:gdLst/>
            <a:ahLst/>
            <a:cxnLst/>
            <a:rect r="r" b="b" t="t" l="l"/>
            <a:pathLst>
              <a:path h="2752671" w="1781729">
                <a:moveTo>
                  <a:pt x="0" y="0"/>
                </a:moveTo>
                <a:lnTo>
                  <a:pt x="1781729" y="0"/>
                </a:lnTo>
                <a:lnTo>
                  <a:pt x="1781729" y="2752671"/>
                </a:lnTo>
                <a:lnTo>
                  <a:pt x="0" y="275267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678761" y="914400"/>
            <a:ext cx="13664840" cy="1917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UNIDAD #1 SISTEMA EDUCATIVO EN EL SALVADOR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187928" y="6632548"/>
            <a:ext cx="3269907" cy="2523671"/>
          </a:xfrm>
          <a:custGeom>
            <a:avLst/>
            <a:gdLst/>
            <a:ahLst/>
            <a:cxnLst/>
            <a:rect r="r" b="b" t="t" l="l"/>
            <a:pathLst>
              <a:path h="2523671" w="3269907">
                <a:moveTo>
                  <a:pt x="0" y="0"/>
                </a:moveTo>
                <a:lnTo>
                  <a:pt x="3269908" y="0"/>
                </a:lnTo>
                <a:lnTo>
                  <a:pt x="3269908" y="2523672"/>
                </a:lnTo>
                <a:lnTo>
                  <a:pt x="0" y="25236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063266" y="914400"/>
            <a:ext cx="3147417" cy="94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EDUCACIÓN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03171" y="1679562"/>
            <a:ext cx="15045341" cy="3267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300"/>
              </a:lnSpc>
              <a:spcBef>
                <a:spcPct val="0"/>
              </a:spcBef>
            </a:pPr>
            <a:r>
              <a:rPr lang="en-US" b="true" sz="45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La educación es la disciplina que se ocupa de los diversos métodos de enseñanza y de aprendizaje en las diferentes instituciones educativas y en los grupos sociales, con el objetivo de transmitir conocimientos, valores, habilidades, creencias y hábitos.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064974" y="5029200"/>
            <a:ext cx="9144000" cy="94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BASE LEGAL DE LA EDUCACIÓN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35447" y="6089637"/>
            <a:ext cx="6381464" cy="2143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II. Constitución de la República de El Salvador.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Sección tercera: Educación Ciencia y Cultura. 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457836" y="6089637"/>
            <a:ext cx="6381464" cy="542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II. Ley General de Educación.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52249" y="2935141"/>
            <a:ext cx="7025166" cy="3907748"/>
          </a:xfrm>
          <a:custGeom>
            <a:avLst/>
            <a:gdLst/>
            <a:ahLst/>
            <a:cxnLst/>
            <a:rect r="r" b="b" t="t" l="l"/>
            <a:pathLst>
              <a:path h="3907748" w="7025166">
                <a:moveTo>
                  <a:pt x="0" y="0"/>
                </a:moveTo>
                <a:lnTo>
                  <a:pt x="7025165" y="0"/>
                </a:lnTo>
                <a:lnTo>
                  <a:pt x="7025165" y="3907748"/>
                </a:lnTo>
                <a:lnTo>
                  <a:pt x="0" y="3907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57392" y="738188"/>
            <a:ext cx="14144179" cy="94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CONSTITUCIÓN DE LA REPÚBLICA DE EL SALVADOR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82711" y="2441156"/>
            <a:ext cx="9678183" cy="6403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 b="true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Art. 1. El Salvador reconoce a la persona humana como el origen y el fin de la actividad del Estado, que está organizado para la consecución de la justicia, de la seguridad jurídica y del bien común.</a:t>
            </a:r>
          </a:p>
          <a:p>
            <a:pPr algn="just">
              <a:lnSpc>
                <a:spcPts val="5600"/>
              </a:lnSpc>
            </a:pPr>
          </a:p>
          <a:p>
            <a:pPr algn="just">
              <a:lnSpc>
                <a:spcPts val="5600"/>
              </a:lnSpc>
              <a:spcBef>
                <a:spcPct val="0"/>
              </a:spcBef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En consecuencia, es obligación del Estado asegurar a los habitantes de la República, el goce de la libertad, la salud, la cultura, el bienestar económico y la justicia social. 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409344" y="4649972"/>
            <a:ext cx="4313053" cy="4313053"/>
          </a:xfrm>
          <a:custGeom>
            <a:avLst/>
            <a:gdLst/>
            <a:ahLst/>
            <a:cxnLst/>
            <a:rect r="r" b="b" t="t" l="l"/>
            <a:pathLst>
              <a:path h="4313053" w="4313053">
                <a:moveTo>
                  <a:pt x="0" y="0"/>
                </a:moveTo>
                <a:lnTo>
                  <a:pt x="4313053" y="0"/>
                </a:lnTo>
                <a:lnTo>
                  <a:pt x="4313053" y="4313053"/>
                </a:lnTo>
                <a:lnTo>
                  <a:pt x="0" y="43130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122662" y="5820103"/>
            <a:ext cx="8729357" cy="2475963"/>
          </a:xfrm>
          <a:custGeom>
            <a:avLst/>
            <a:gdLst/>
            <a:ahLst/>
            <a:cxnLst/>
            <a:rect r="r" b="b" t="t" l="l"/>
            <a:pathLst>
              <a:path h="2475963" w="8729357">
                <a:moveTo>
                  <a:pt x="0" y="0"/>
                </a:moveTo>
                <a:lnTo>
                  <a:pt x="8729357" y="0"/>
                </a:lnTo>
                <a:lnTo>
                  <a:pt x="8729357" y="2475963"/>
                </a:lnTo>
                <a:lnTo>
                  <a:pt x="0" y="24759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01484" y="694159"/>
            <a:ext cx="14144179" cy="94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CONSTITUCIÓN DE LA REPÚBLICA DE EL SALVADOR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95678" y="1770261"/>
            <a:ext cx="15345662" cy="28797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true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Art. 3. Todas las personas son iguales ante la ley. Para el goce de los derechos civiles no podrán establecerse restricciones que se basen en diferencias de nacionalidad, raza, sexo o religión. </a:t>
            </a:r>
          </a:p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No se reconocen empleos ni previlegios hereditarios.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90373" y="5714581"/>
            <a:ext cx="4928493" cy="3288649"/>
          </a:xfrm>
          <a:custGeom>
            <a:avLst/>
            <a:gdLst/>
            <a:ahLst/>
            <a:cxnLst/>
            <a:rect r="r" b="b" t="t" l="l"/>
            <a:pathLst>
              <a:path h="3288649" w="4928493">
                <a:moveTo>
                  <a:pt x="0" y="0"/>
                </a:moveTo>
                <a:lnTo>
                  <a:pt x="4928493" y="0"/>
                </a:lnTo>
                <a:lnTo>
                  <a:pt x="4928493" y="3288649"/>
                </a:lnTo>
                <a:lnTo>
                  <a:pt x="0" y="3288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889135" y="3824905"/>
            <a:ext cx="4517246" cy="4114800"/>
          </a:xfrm>
          <a:custGeom>
            <a:avLst/>
            <a:gdLst/>
            <a:ahLst/>
            <a:cxnLst/>
            <a:rect r="r" b="b" t="t" l="l"/>
            <a:pathLst>
              <a:path h="4114800" w="4517246">
                <a:moveTo>
                  <a:pt x="0" y="0"/>
                </a:moveTo>
                <a:lnTo>
                  <a:pt x="4517245" y="0"/>
                </a:lnTo>
                <a:lnTo>
                  <a:pt x="451724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357435" y="5714581"/>
            <a:ext cx="2999048" cy="3443584"/>
          </a:xfrm>
          <a:custGeom>
            <a:avLst/>
            <a:gdLst/>
            <a:ahLst/>
            <a:cxnLst/>
            <a:rect r="r" b="b" t="t" l="l"/>
            <a:pathLst>
              <a:path h="3443584" w="2999048">
                <a:moveTo>
                  <a:pt x="0" y="0"/>
                </a:moveTo>
                <a:lnTo>
                  <a:pt x="2999048" y="0"/>
                </a:lnTo>
                <a:lnTo>
                  <a:pt x="2999048" y="3443584"/>
                </a:lnTo>
                <a:lnTo>
                  <a:pt x="0" y="34435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78289" y="694159"/>
            <a:ext cx="13958292" cy="94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CONSTITUCIÓN DE LA REPÚBLICA DE EL SALVADOR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07493" y="2130020"/>
            <a:ext cx="15196811" cy="3584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 b="true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Art. 53 El derecho a la educación y a la cultura es inherente a la persona humana; en consecuencia, es obligación y finalidad primordial del Estado su conservación, fomento y difusión.  </a:t>
            </a:r>
          </a:p>
          <a:p>
            <a:pPr algn="just">
              <a:lnSpc>
                <a:spcPts val="5600"/>
              </a:lnSpc>
            </a:pPr>
          </a:p>
          <a:p>
            <a:pPr algn="just">
              <a:lnSpc>
                <a:spcPts val="5600"/>
              </a:lnSpc>
              <a:spcBef>
                <a:spcPct val="0"/>
              </a:spcBef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El Estado propiciará la investigación y el que hacer científico.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34943" y="2081892"/>
            <a:ext cx="4858887" cy="3264400"/>
          </a:xfrm>
          <a:custGeom>
            <a:avLst/>
            <a:gdLst/>
            <a:ahLst/>
            <a:cxnLst/>
            <a:rect r="r" b="b" t="t" l="l"/>
            <a:pathLst>
              <a:path h="3264400" w="4858887">
                <a:moveTo>
                  <a:pt x="0" y="0"/>
                </a:moveTo>
                <a:lnTo>
                  <a:pt x="4858888" y="0"/>
                </a:lnTo>
                <a:lnTo>
                  <a:pt x="4858888" y="3264400"/>
                </a:lnTo>
                <a:lnTo>
                  <a:pt x="0" y="32644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68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334943" y="5876695"/>
            <a:ext cx="4674211" cy="3114193"/>
          </a:xfrm>
          <a:custGeom>
            <a:avLst/>
            <a:gdLst/>
            <a:ahLst/>
            <a:cxnLst/>
            <a:rect r="r" b="b" t="t" l="l"/>
            <a:pathLst>
              <a:path h="3114193" w="4674211">
                <a:moveTo>
                  <a:pt x="0" y="0"/>
                </a:moveTo>
                <a:lnTo>
                  <a:pt x="4674212" y="0"/>
                </a:lnTo>
                <a:lnTo>
                  <a:pt x="4674212" y="3114193"/>
                </a:lnTo>
                <a:lnTo>
                  <a:pt x="0" y="31141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651134" y="746676"/>
            <a:ext cx="7971681" cy="94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LEY GENERAL DE EDUCACIÓN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24213" y="1882077"/>
            <a:ext cx="9458406" cy="7108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 b="true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Art. 1: La educación es un proceso de formación permanente, personal, cívico, moral, cultural y social que se fundamenta en una concepción integral de la persona humana, de su dignidad, de sus valores, de su derechos y de sus deberes. </a:t>
            </a:r>
          </a:p>
          <a:p>
            <a:pPr algn="just">
              <a:lnSpc>
                <a:spcPts val="5600"/>
              </a:lnSpc>
            </a:pPr>
          </a:p>
          <a:p>
            <a:pPr algn="just">
              <a:lnSpc>
                <a:spcPts val="5600"/>
              </a:lnSpc>
              <a:spcBef>
                <a:spcPct val="0"/>
              </a:spcBef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La presente Ley determina los objetivos generales de la educación; se aplica a todos los niveles y modalidades y reguula la prestación del servicio de las instituciones oficiales y privadas.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615172" y="4808069"/>
            <a:ext cx="5297894" cy="4450231"/>
          </a:xfrm>
          <a:custGeom>
            <a:avLst/>
            <a:gdLst/>
            <a:ahLst/>
            <a:cxnLst/>
            <a:rect r="r" b="b" t="t" l="l"/>
            <a:pathLst>
              <a:path h="4450231" w="5297894">
                <a:moveTo>
                  <a:pt x="0" y="0"/>
                </a:moveTo>
                <a:lnTo>
                  <a:pt x="5297894" y="0"/>
                </a:lnTo>
                <a:lnTo>
                  <a:pt x="5297894" y="4450231"/>
                </a:lnTo>
                <a:lnTo>
                  <a:pt x="0" y="44502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203035" y="914400"/>
            <a:ext cx="3147417" cy="94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EDUCACIÓN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47263" y="1910031"/>
            <a:ext cx="6966649" cy="4994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00"/>
              </a:lnSpc>
              <a:spcBef>
                <a:spcPct val="0"/>
              </a:spcBef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Consiste en un proceso que proporciona al individuo la adquisición de conocimientos, de experiencias y de habilidades con el objetivo de formarlo para que lleven una vida plena y cumpla sus deseos en la mayor medida posible. 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776744" y="1910031"/>
            <a:ext cx="6548137" cy="4289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00"/>
              </a:lnSpc>
              <a:spcBef>
                <a:spcPct val="0"/>
              </a:spcBef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El acceso a la educación es un derecho que poseen todas las personas por igual, de allí su importancia y trascendecia en las diversas áreas del desarrollo humano. 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63401" y="2240246"/>
            <a:ext cx="9824552" cy="6814650"/>
          </a:xfrm>
          <a:custGeom>
            <a:avLst/>
            <a:gdLst/>
            <a:ahLst/>
            <a:cxnLst/>
            <a:rect r="r" b="b" t="t" l="l"/>
            <a:pathLst>
              <a:path h="6814650" w="9824552">
                <a:moveTo>
                  <a:pt x="0" y="0"/>
                </a:moveTo>
                <a:lnTo>
                  <a:pt x="9824552" y="0"/>
                </a:lnTo>
                <a:lnTo>
                  <a:pt x="9824552" y="6814650"/>
                </a:lnTo>
                <a:lnTo>
                  <a:pt x="0" y="68146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28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024053" y="3086100"/>
            <a:ext cx="4683122" cy="4114800"/>
          </a:xfrm>
          <a:custGeom>
            <a:avLst/>
            <a:gdLst/>
            <a:ahLst/>
            <a:cxnLst/>
            <a:rect r="r" b="b" t="t" l="l"/>
            <a:pathLst>
              <a:path h="4114800" w="4683122">
                <a:moveTo>
                  <a:pt x="0" y="0"/>
                </a:moveTo>
                <a:lnTo>
                  <a:pt x="4683122" y="0"/>
                </a:lnTo>
                <a:lnTo>
                  <a:pt x="46831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94728" y="671513"/>
            <a:ext cx="13916769" cy="1666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 b="true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FINES DE LA EDUCACIÓN NACIONAL</a:t>
            </a:r>
          </a:p>
          <a:p>
            <a:pPr algn="ctr">
              <a:lnSpc>
                <a:spcPts val="6300"/>
              </a:lnSpc>
            </a:pPr>
            <a:r>
              <a:rPr lang="en-US" sz="4500" b="true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ART. 55 CONSTITUCIÓN DE LA REPÚBLICA DE EL SALVADOR.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59079" y="2717053"/>
            <a:ext cx="8927565" cy="5699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863716" indent="-431858" lvl="1">
              <a:lnSpc>
                <a:spcPts val="5600"/>
              </a:lnSpc>
              <a:buFont typeface="Arial"/>
              <a:buChar char="•"/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Lograr el desarrollo integral de la personalidad en su dimensión espiritual, moral y social. </a:t>
            </a:r>
          </a:p>
          <a:p>
            <a:pPr algn="just" marL="863716" indent="-431858" lvl="1">
              <a:lnSpc>
                <a:spcPts val="5600"/>
              </a:lnSpc>
              <a:buFont typeface="Arial"/>
              <a:buChar char="•"/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Contribuir a la construcción de una sociedad democrática más prospera, justa y humana. </a:t>
            </a:r>
          </a:p>
          <a:p>
            <a:pPr algn="just" marL="863716" indent="-431858" lvl="1">
              <a:lnSpc>
                <a:spcPts val="5600"/>
              </a:lnSpc>
              <a:buFont typeface="Arial"/>
              <a:buChar char="•"/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Inculcar el respeto a los humanos y la observancia a los correspondientes deberes. 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854300" y="3016264"/>
            <a:ext cx="3987012" cy="2506834"/>
          </a:xfrm>
          <a:custGeom>
            <a:avLst/>
            <a:gdLst/>
            <a:ahLst/>
            <a:cxnLst/>
            <a:rect r="r" b="b" t="t" l="l"/>
            <a:pathLst>
              <a:path h="2506834" w="3987012">
                <a:moveTo>
                  <a:pt x="0" y="0"/>
                </a:moveTo>
                <a:lnTo>
                  <a:pt x="3987012" y="0"/>
                </a:lnTo>
                <a:lnTo>
                  <a:pt x="3987012" y="2506833"/>
                </a:lnTo>
                <a:lnTo>
                  <a:pt x="0" y="25068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854339"/>
            <a:ext cx="11238567" cy="6403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 b="true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Desarrollar al máximo posible potencial físico, intelectual y espiritual de los salvadoreños, evitando poner límites a quienes puedan alcanzar una mayor excelencia.   </a:t>
            </a:r>
          </a:p>
          <a:p>
            <a:pPr algn="just">
              <a:lnSpc>
                <a:spcPts val="5600"/>
              </a:lnSpc>
            </a:pPr>
          </a:p>
          <a:p>
            <a:pPr algn="just">
              <a:lnSpc>
                <a:spcPts val="5600"/>
              </a:lnSpc>
            </a:pPr>
            <a:r>
              <a:rPr lang="en-US" sz="4000" b="true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Equilibrar los planes y programas de estudi sobre la base de la unidad de la ciencia, a fin de lograr una imagen apropiada de la persona humana, en el contexto del desarrollo económico social del país. </a:t>
            </a:r>
          </a:p>
          <a:p>
            <a:pPr algn="ctr">
              <a:lnSpc>
                <a:spcPts val="5600"/>
              </a:lnSpc>
              <a:spcBef>
                <a:spcPct val="0"/>
              </a:spcBef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2874226" y="5879248"/>
            <a:ext cx="3269907" cy="2523671"/>
          </a:xfrm>
          <a:custGeom>
            <a:avLst/>
            <a:gdLst/>
            <a:ahLst/>
            <a:cxnLst/>
            <a:rect r="r" b="b" t="t" l="l"/>
            <a:pathLst>
              <a:path h="2523671" w="3269907">
                <a:moveTo>
                  <a:pt x="0" y="0"/>
                </a:moveTo>
                <a:lnTo>
                  <a:pt x="3269908" y="0"/>
                </a:lnTo>
                <a:lnTo>
                  <a:pt x="3269908" y="2523672"/>
                </a:lnTo>
                <a:lnTo>
                  <a:pt x="0" y="25236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156124" y="738188"/>
            <a:ext cx="11353056" cy="1758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OBJETIVOS DE LA EDUCACIÓN NACIONAL </a:t>
            </a:r>
          </a:p>
          <a:p>
            <a:pPr algn="ctr">
              <a:lnSpc>
                <a:spcPts val="6300"/>
              </a:lnSpc>
            </a:pPr>
            <a:r>
              <a:rPr lang="en-US" sz="4500" b="true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Art. 3 Ley general de educación.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97575" y="2335200"/>
            <a:ext cx="16382095" cy="4994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716" indent="-431858" lvl="1">
              <a:lnSpc>
                <a:spcPts val="5600"/>
              </a:lnSpc>
              <a:buFont typeface="Arial"/>
              <a:buChar char="•"/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Establecer las secuencias didácticas de tal manera que toda información cognoscitiva promueva el desarrollo de las funciones mentales. </a:t>
            </a:r>
          </a:p>
          <a:p>
            <a:pPr algn="l" marL="863716" indent="-431858" lvl="1">
              <a:lnSpc>
                <a:spcPts val="5600"/>
              </a:lnSpc>
              <a:buFont typeface="Arial"/>
              <a:buChar char="•"/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Cultivar la imaginación creadora, los hábitos de pensar y planear, la persistencia en alcanzar los logros y el desarrollo de la capacidad crítica. </a:t>
            </a:r>
          </a:p>
          <a:p>
            <a:pPr algn="l" marL="863716" indent="-431858" lvl="1">
              <a:lnSpc>
                <a:spcPts val="5600"/>
              </a:lnSpc>
              <a:buFont typeface="Arial"/>
              <a:buChar char="•"/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Sistematizar el dominio de los conocimientos, las habilidades, las destrezas, los hábitos y las actitudes del educando, en función de la eficiencia para el trabajo.  </a:t>
            </a:r>
          </a:p>
          <a:p>
            <a:pPr algn="just">
              <a:lnSpc>
                <a:spcPts val="5600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920007" y="6678573"/>
            <a:ext cx="2923772" cy="3261815"/>
          </a:xfrm>
          <a:custGeom>
            <a:avLst/>
            <a:gdLst/>
            <a:ahLst/>
            <a:cxnLst/>
            <a:rect r="r" b="b" t="t" l="l"/>
            <a:pathLst>
              <a:path h="3261815" w="2923772">
                <a:moveTo>
                  <a:pt x="0" y="0"/>
                </a:moveTo>
                <a:lnTo>
                  <a:pt x="2923773" y="0"/>
                </a:lnTo>
                <a:lnTo>
                  <a:pt x="2923773" y="3261814"/>
                </a:lnTo>
                <a:lnTo>
                  <a:pt x="0" y="32618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905187" y="6917400"/>
            <a:ext cx="3156346" cy="2784160"/>
          </a:xfrm>
          <a:custGeom>
            <a:avLst/>
            <a:gdLst/>
            <a:ahLst/>
            <a:cxnLst/>
            <a:rect r="r" b="b" t="t" l="l"/>
            <a:pathLst>
              <a:path h="2784160" w="3156346">
                <a:moveTo>
                  <a:pt x="0" y="0"/>
                </a:moveTo>
                <a:lnTo>
                  <a:pt x="3156345" y="0"/>
                </a:lnTo>
                <a:lnTo>
                  <a:pt x="3156345" y="2784160"/>
                </a:lnTo>
                <a:lnTo>
                  <a:pt x="0" y="27841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156124" y="738188"/>
            <a:ext cx="11353056" cy="1758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OBJETIVOS DE LA EDUCACIÓN NACIONAL </a:t>
            </a:r>
          </a:p>
          <a:p>
            <a:pPr algn="ctr">
              <a:lnSpc>
                <a:spcPts val="6300"/>
              </a:lnSpc>
            </a:pPr>
            <a:r>
              <a:rPr lang="en-US" sz="4500" b="true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Art. 3 Ley general de educación.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335200"/>
            <a:ext cx="16577772" cy="6403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716" indent="-431858" lvl="1">
              <a:lnSpc>
                <a:spcPts val="5600"/>
              </a:lnSpc>
              <a:buFont typeface="Arial"/>
              <a:buChar char="•"/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Propiciar las relaciones individuales y sociales en equilibrio entre los derechos y deberes humanos. </a:t>
            </a:r>
          </a:p>
          <a:p>
            <a:pPr algn="l" marL="863716" indent="-431858" lvl="1">
              <a:lnSpc>
                <a:spcPts val="5600"/>
              </a:lnSpc>
              <a:buFont typeface="Arial"/>
              <a:buChar char="•"/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Mejorar la relación de la persona y su ambiente, utilizando formas y modalidades educativas que expliquen los procesos implícitos en esa relación, dentro de los cánones de la racionalidad y la conciencia. </a:t>
            </a:r>
          </a:p>
          <a:p>
            <a:pPr algn="l" marL="863716" indent="-431858" lvl="1">
              <a:lnSpc>
                <a:spcPts val="5600"/>
              </a:lnSpc>
              <a:buFont typeface="Arial"/>
              <a:buChar char="•"/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Cultivar relaciones que desarrollen sentimientos de solidaridad, justicia, ayuda mutua, libertad y paz, en el contexto del orden democrático que reconoce la persona humana como el origen y el fin de la actividad del Estado. </a:t>
            </a:r>
          </a:p>
          <a:p>
            <a:pPr algn="ctr">
              <a:lnSpc>
                <a:spcPts val="5600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1540998" y="7575715"/>
            <a:ext cx="2522331" cy="1889455"/>
          </a:xfrm>
          <a:custGeom>
            <a:avLst/>
            <a:gdLst/>
            <a:ahLst/>
            <a:cxnLst/>
            <a:rect r="r" b="b" t="t" l="l"/>
            <a:pathLst>
              <a:path h="1889455" w="2522331">
                <a:moveTo>
                  <a:pt x="0" y="0"/>
                </a:moveTo>
                <a:lnTo>
                  <a:pt x="2522331" y="0"/>
                </a:lnTo>
                <a:lnTo>
                  <a:pt x="2522331" y="1889455"/>
                </a:lnTo>
                <a:lnTo>
                  <a:pt x="0" y="18894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156124" y="738188"/>
            <a:ext cx="11353056" cy="1758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OBJETIVOS DE LA EDUCACIÓN NACIONAL </a:t>
            </a:r>
          </a:p>
          <a:p>
            <a:pPr algn="ctr">
              <a:lnSpc>
                <a:spcPts val="6300"/>
              </a:lnSpc>
            </a:pPr>
            <a:r>
              <a:rPr lang="en-US" sz="4500" b="true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Art. 3 Ley general de educación.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407646" y="308428"/>
            <a:ext cx="9374545" cy="2607828"/>
          </a:xfrm>
          <a:custGeom>
            <a:avLst/>
            <a:gdLst/>
            <a:ahLst/>
            <a:cxnLst/>
            <a:rect r="r" b="b" t="t" l="l"/>
            <a:pathLst>
              <a:path h="2607828" w="9374545">
                <a:moveTo>
                  <a:pt x="0" y="0"/>
                </a:moveTo>
                <a:lnTo>
                  <a:pt x="9374545" y="0"/>
                </a:lnTo>
                <a:lnTo>
                  <a:pt x="9374545" y="2607828"/>
                </a:lnTo>
                <a:lnTo>
                  <a:pt x="0" y="26078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882863" y="2258674"/>
            <a:ext cx="7838694" cy="8229600"/>
          </a:xfrm>
          <a:custGeom>
            <a:avLst/>
            <a:gdLst/>
            <a:ahLst/>
            <a:cxnLst/>
            <a:rect r="r" b="b" t="t" l="l"/>
            <a:pathLst>
              <a:path h="8229600" w="7838694">
                <a:moveTo>
                  <a:pt x="0" y="0"/>
                </a:moveTo>
                <a:lnTo>
                  <a:pt x="7838694" y="0"/>
                </a:lnTo>
                <a:lnTo>
                  <a:pt x="783869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597192" y="2258674"/>
            <a:ext cx="2040428" cy="1646832"/>
            <a:chOff x="0" y="0"/>
            <a:chExt cx="662557" cy="53475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62557" cy="534751"/>
            </a:xfrm>
            <a:custGeom>
              <a:avLst/>
              <a:gdLst/>
              <a:ahLst/>
              <a:cxnLst/>
              <a:rect r="r" b="b" t="t" l="l"/>
              <a:pathLst>
                <a:path h="534751" w="662557">
                  <a:moveTo>
                    <a:pt x="662557" y="267375"/>
                  </a:moveTo>
                  <a:lnTo>
                    <a:pt x="256157" y="0"/>
                  </a:lnTo>
                  <a:lnTo>
                    <a:pt x="256157" y="203200"/>
                  </a:lnTo>
                  <a:lnTo>
                    <a:pt x="0" y="203200"/>
                  </a:lnTo>
                  <a:lnTo>
                    <a:pt x="0" y="331551"/>
                  </a:lnTo>
                  <a:lnTo>
                    <a:pt x="256157" y="331551"/>
                  </a:lnTo>
                  <a:lnTo>
                    <a:pt x="256157" y="534751"/>
                  </a:lnTo>
                  <a:lnTo>
                    <a:pt x="662557" y="267375"/>
                  </a:lnTo>
                  <a:close/>
                </a:path>
              </a:pathLst>
            </a:custGeom>
            <a:solidFill>
              <a:srgbClr val="F7A58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165100"/>
              <a:ext cx="560957" cy="1664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5622348" y="914400"/>
            <a:ext cx="5925145" cy="94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TIPOS DE EDUCACIÓN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2597192" y="6067414"/>
            <a:ext cx="2040428" cy="1646832"/>
            <a:chOff x="0" y="0"/>
            <a:chExt cx="662557" cy="53475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62557" cy="534751"/>
            </a:xfrm>
            <a:custGeom>
              <a:avLst/>
              <a:gdLst/>
              <a:ahLst/>
              <a:cxnLst/>
              <a:rect r="r" b="b" t="t" l="l"/>
              <a:pathLst>
                <a:path h="534751" w="662557">
                  <a:moveTo>
                    <a:pt x="662557" y="267375"/>
                  </a:moveTo>
                  <a:lnTo>
                    <a:pt x="256157" y="0"/>
                  </a:lnTo>
                  <a:lnTo>
                    <a:pt x="256157" y="203200"/>
                  </a:lnTo>
                  <a:lnTo>
                    <a:pt x="0" y="203200"/>
                  </a:lnTo>
                  <a:lnTo>
                    <a:pt x="0" y="331551"/>
                  </a:lnTo>
                  <a:lnTo>
                    <a:pt x="256157" y="331551"/>
                  </a:lnTo>
                  <a:lnTo>
                    <a:pt x="256157" y="534751"/>
                  </a:lnTo>
                  <a:lnTo>
                    <a:pt x="662557" y="267375"/>
                  </a:lnTo>
                  <a:close/>
                </a:path>
              </a:pathLst>
            </a:custGeom>
            <a:solidFill>
              <a:srgbClr val="F7A58D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165100"/>
              <a:ext cx="560957" cy="1664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597192" y="4163407"/>
            <a:ext cx="2040428" cy="1646832"/>
            <a:chOff x="0" y="0"/>
            <a:chExt cx="662557" cy="53475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62557" cy="534751"/>
            </a:xfrm>
            <a:custGeom>
              <a:avLst/>
              <a:gdLst/>
              <a:ahLst/>
              <a:cxnLst/>
              <a:rect r="r" b="b" t="t" l="l"/>
              <a:pathLst>
                <a:path h="534751" w="662557">
                  <a:moveTo>
                    <a:pt x="662557" y="267375"/>
                  </a:moveTo>
                  <a:lnTo>
                    <a:pt x="256157" y="0"/>
                  </a:lnTo>
                  <a:lnTo>
                    <a:pt x="256157" y="203200"/>
                  </a:lnTo>
                  <a:lnTo>
                    <a:pt x="0" y="203200"/>
                  </a:lnTo>
                  <a:lnTo>
                    <a:pt x="0" y="331551"/>
                  </a:lnTo>
                  <a:lnTo>
                    <a:pt x="256157" y="331551"/>
                  </a:lnTo>
                  <a:lnTo>
                    <a:pt x="256157" y="534751"/>
                  </a:lnTo>
                  <a:lnTo>
                    <a:pt x="662557" y="267375"/>
                  </a:lnTo>
                  <a:close/>
                </a:path>
              </a:pathLst>
            </a:custGeom>
            <a:solidFill>
              <a:srgbClr val="F7A58D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165100"/>
              <a:ext cx="560957" cy="1664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5115128" y="2474147"/>
            <a:ext cx="2392412" cy="1008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  <a:spcBef>
                <a:spcPct val="0"/>
              </a:spcBef>
            </a:pPr>
            <a:r>
              <a:rPr lang="en-US" b="true" sz="53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FORMAL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106152" y="6281582"/>
            <a:ext cx="2988766" cy="1008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  <a:spcBef>
                <a:spcPct val="0"/>
              </a:spcBef>
            </a:pPr>
            <a:r>
              <a:rPr lang="en-US" b="true" sz="53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INFORMAL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115128" y="4377865"/>
            <a:ext cx="3355032" cy="1008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  <a:spcBef>
                <a:spcPct val="0"/>
              </a:spcBef>
            </a:pPr>
            <a:r>
              <a:rPr lang="en-US" b="true" sz="53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NO FORMAL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99057" y="5392350"/>
            <a:ext cx="5322239" cy="3551403"/>
          </a:xfrm>
          <a:custGeom>
            <a:avLst/>
            <a:gdLst/>
            <a:ahLst/>
            <a:cxnLst/>
            <a:rect r="r" b="b" t="t" l="l"/>
            <a:pathLst>
              <a:path h="3551403" w="5322239">
                <a:moveTo>
                  <a:pt x="0" y="0"/>
                </a:moveTo>
                <a:lnTo>
                  <a:pt x="5322240" y="0"/>
                </a:lnTo>
                <a:lnTo>
                  <a:pt x="5322240" y="3551402"/>
                </a:lnTo>
                <a:lnTo>
                  <a:pt x="0" y="35514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198209" y="2585829"/>
            <a:ext cx="4475925" cy="2557671"/>
          </a:xfrm>
          <a:custGeom>
            <a:avLst/>
            <a:gdLst/>
            <a:ahLst/>
            <a:cxnLst/>
            <a:rect r="r" b="b" t="t" l="l"/>
            <a:pathLst>
              <a:path h="2557671" w="4475925">
                <a:moveTo>
                  <a:pt x="0" y="0"/>
                </a:moveTo>
                <a:lnTo>
                  <a:pt x="4475925" y="0"/>
                </a:lnTo>
                <a:lnTo>
                  <a:pt x="4475925" y="2557671"/>
                </a:lnTo>
                <a:lnTo>
                  <a:pt x="0" y="25576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674036">
            <a:off x="631597" y="3864664"/>
            <a:ext cx="2588583" cy="4114800"/>
          </a:xfrm>
          <a:custGeom>
            <a:avLst/>
            <a:gdLst/>
            <a:ahLst/>
            <a:cxnLst/>
            <a:rect r="r" b="b" t="t" l="l"/>
            <a:pathLst>
              <a:path h="4114800" w="2588583">
                <a:moveTo>
                  <a:pt x="0" y="0"/>
                </a:moveTo>
                <a:lnTo>
                  <a:pt x="2588583" y="0"/>
                </a:lnTo>
                <a:lnTo>
                  <a:pt x="25885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736384" y="914400"/>
            <a:ext cx="2192536" cy="94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FORMAL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832652" y="2686615"/>
            <a:ext cx="8115300" cy="5699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 b="true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La Educación Formal es la que se encuentra en establecimientos educativos autorizados, en una secuencia regular de años o ciclos lectivos, con sujeción a pautas, curriculares progresivas y conducentes a grados y títulos.</a:t>
            </a:r>
          </a:p>
          <a:p>
            <a:pPr algn="just">
              <a:lnSpc>
                <a:spcPts val="5600"/>
              </a:lnSpc>
              <a:spcBef>
                <a:spcPct val="0"/>
              </a:spcBef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La educación formal corresponde a los niveles inicial, parvularia, básica, medio y superior. 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2917419"/>
            <a:ext cx="6827691" cy="5120769"/>
          </a:xfrm>
          <a:custGeom>
            <a:avLst/>
            <a:gdLst/>
            <a:ahLst/>
            <a:cxnLst/>
            <a:rect r="r" b="b" t="t" l="l"/>
            <a:pathLst>
              <a:path h="5120769" w="6827691">
                <a:moveTo>
                  <a:pt x="0" y="0"/>
                </a:moveTo>
                <a:lnTo>
                  <a:pt x="6827691" y="0"/>
                </a:lnTo>
                <a:lnTo>
                  <a:pt x="6827691" y="5120768"/>
                </a:lnTo>
                <a:lnTo>
                  <a:pt x="0" y="5120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245326" y="738188"/>
            <a:ext cx="3174653" cy="94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NO FORMAL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81437" y="2755494"/>
            <a:ext cx="7940001" cy="4994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00"/>
              </a:lnSpc>
              <a:spcBef>
                <a:spcPct val="0"/>
              </a:spcBef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Es la que se ofrece con el objeto de completar, actualizar, suplir conocimientos y formar, en aspectos académicos o laborales, sin sujeción al sistema de niveles y grados de la Educación Formal es sistemática y responde a necesidades de corto plazo de las personas y la sociedad.  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900976" y="2736724"/>
            <a:ext cx="8917402" cy="5016039"/>
          </a:xfrm>
          <a:custGeom>
            <a:avLst/>
            <a:gdLst/>
            <a:ahLst/>
            <a:cxnLst/>
            <a:rect r="r" b="b" t="t" l="l"/>
            <a:pathLst>
              <a:path h="5016039" w="8917402">
                <a:moveTo>
                  <a:pt x="0" y="0"/>
                </a:moveTo>
                <a:lnTo>
                  <a:pt x="8917402" y="0"/>
                </a:lnTo>
                <a:lnTo>
                  <a:pt x="8917402" y="5016039"/>
                </a:lnTo>
                <a:lnTo>
                  <a:pt x="0" y="5016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405267" y="914400"/>
            <a:ext cx="2798862" cy="94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INFORMAL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574799"/>
            <a:ext cx="6682073" cy="4289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00"/>
              </a:lnSpc>
              <a:spcBef>
                <a:spcPct val="0"/>
              </a:spcBef>
            </a:pPr>
            <a:r>
              <a:rPr lang="en-US" b="true" sz="4000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Se adquiere libre y espontáneamente, provenientes de personas entidades, medios masivos de comunicación, tradiciones, costumbres, y otras instancias no estructuradas. 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51133" y="2215646"/>
            <a:ext cx="7328339" cy="7698279"/>
          </a:xfrm>
          <a:custGeom>
            <a:avLst/>
            <a:gdLst/>
            <a:ahLst/>
            <a:cxnLst/>
            <a:rect r="r" b="b" t="t" l="l"/>
            <a:pathLst>
              <a:path h="7698279" w="7328339">
                <a:moveTo>
                  <a:pt x="0" y="0"/>
                </a:moveTo>
                <a:lnTo>
                  <a:pt x="7328339" y="0"/>
                </a:lnTo>
                <a:lnTo>
                  <a:pt x="7328339" y="7698279"/>
                </a:lnTo>
                <a:lnTo>
                  <a:pt x="0" y="76982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579472" y="2727332"/>
            <a:ext cx="6838380" cy="5778431"/>
          </a:xfrm>
          <a:custGeom>
            <a:avLst/>
            <a:gdLst/>
            <a:ahLst/>
            <a:cxnLst/>
            <a:rect r="r" b="b" t="t" l="l"/>
            <a:pathLst>
              <a:path h="5778431" w="6838380">
                <a:moveTo>
                  <a:pt x="0" y="0"/>
                </a:moveTo>
                <a:lnTo>
                  <a:pt x="6838380" y="0"/>
                </a:lnTo>
                <a:lnTo>
                  <a:pt x="6838380" y="5778431"/>
                </a:lnTo>
                <a:lnTo>
                  <a:pt x="0" y="57784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709921" y="2968427"/>
            <a:ext cx="2119611" cy="2480396"/>
          </a:xfrm>
          <a:custGeom>
            <a:avLst/>
            <a:gdLst/>
            <a:ahLst/>
            <a:cxnLst/>
            <a:rect r="r" b="b" t="t" l="l"/>
            <a:pathLst>
              <a:path h="2480396" w="2119611">
                <a:moveTo>
                  <a:pt x="0" y="0"/>
                </a:moveTo>
                <a:lnTo>
                  <a:pt x="2119612" y="0"/>
                </a:lnTo>
                <a:lnTo>
                  <a:pt x="2119612" y="2480397"/>
                </a:lnTo>
                <a:lnTo>
                  <a:pt x="0" y="24803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709921" y="5616547"/>
            <a:ext cx="2119611" cy="2119611"/>
          </a:xfrm>
          <a:custGeom>
            <a:avLst/>
            <a:gdLst/>
            <a:ahLst/>
            <a:cxnLst/>
            <a:rect r="r" b="b" t="t" l="l"/>
            <a:pathLst>
              <a:path h="2119611" w="2119611">
                <a:moveTo>
                  <a:pt x="0" y="0"/>
                </a:moveTo>
                <a:lnTo>
                  <a:pt x="2119612" y="0"/>
                </a:lnTo>
                <a:lnTo>
                  <a:pt x="2119612" y="2119612"/>
                </a:lnTo>
                <a:lnTo>
                  <a:pt x="0" y="21196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178177" y="738188"/>
            <a:ext cx="7308949" cy="94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EDUCACIÓN Y PEDAGOGÍA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59825" y="2565407"/>
            <a:ext cx="5843455" cy="4994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La pedagogía es una ciencia social e interdisciplinaria enfocada en la investigación y reflexión de las teorías educativas en todas las etapas de la vida, no solo en la infancia. </a:t>
            </a:r>
          </a:p>
          <a:p>
            <a:pPr algn="just">
              <a:lnSpc>
                <a:spcPts val="56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1877799"/>
            <a:ext cx="9651088" cy="7100961"/>
          </a:xfrm>
          <a:custGeom>
            <a:avLst/>
            <a:gdLst/>
            <a:ahLst/>
            <a:cxnLst/>
            <a:rect r="r" b="b" t="t" l="l"/>
            <a:pathLst>
              <a:path h="7100961" w="9651088">
                <a:moveTo>
                  <a:pt x="0" y="0"/>
                </a:moveTo>
                <a:lnTo>
                  <a:pt x="9651088" y="0"/>
                </a:lnTo>
                <a:lnTo>
                  <a:pt x="9651088" y="7100961"/>
                </a:lnTo>
                <a:lnTo>
                  <a:pt x="0" y="71009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015235" y="3052847"/>
            <a:ext cx="5477937" cy="4750865"/>
          </a:xfrm>
          <a:custGeom>
            <a:avLst/>
            <a:gdLst/>
            <a:ahLst/>
            <a:cxnLst/>
            <a:rect r="r" b="b" t="t" l="l"/>
            <a:pathLst>
              <a:path h="4750865" w="5477937">
                <a:moveTo>
                  <a:pt x="0" y="0"/>
                </a:moveTo>
                <a:lnTo>
                  <a:pt x="5477937" y="0"/>
                </a:lnTo>
                <a:lnTo>
                  <a:pt x="5477937" y="4750865"/>
                </a:lnTo>
                <a:lnTo>
                  <a:pt x="0" y="47508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982082" y="3090750"/>
            <a:ext cx="7744323" cy="5667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300"/>
              </a:lnSpc>
            </a:pPr>
            <a:r>
              <a:rPr lang="en-US" sz="4500">
                <a:solidFill>
                  <a:srgbClr val="000000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El objeto principal de su estudio</a:t>
            </a:r>
            <a:r>
              <a:rPr lang="en-US" sz="4500" b="true">
                <a:solidFill>
                  <a:srgbClr val="000000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 es la educación como un fenómeno sociocultural.</a:t>
            </a:r>
          </a:p>
          <a:p>
            <a:pPr algn="just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000000"/>
                </a:solidFill>
                <a:latin typeface="Times New Roman MT Condensed"/>
                <a:ea typeface="Times New Roman MT Condensed"/>
                <a:cs typeface="Times New Roman MT Condensed"/>
                <a:sym typeface="Times New Roman MT Condensed"/>
              </a:rPr>
              <a:t>Esta ciencia se nutre de conocimientos provenientes de la sociología, historia, antropología, filosofía, psicología y política.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178177" y="738188"/>
            <a:ext cx="7308949" cy="946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EDUCACIÓN Y PEDAGOGÍA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DAHPUKoTsPw</dc:identifier>
  <dcterms:modified xsi:type="dcterms:W3CDTF">2011-08-01T06:04:30Z</dcterms:modified>
  <cp:revision>1</cp:revision>
  <dc:title>Unidad N#1 Tecnología Didactica.</dc:title>
</cp:coreProperties>
</file>