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5143500" type="screen16x9"/>
  <p:notesSz cx="6858000" cy="9144000"/>
  <p:defaultTextStyle>
    <a:defPPr>
      <a:defRPr lang="es-SV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2CB"/>
    <a:srgbClr val="130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96C5B-52C7-4530-8374-558EFD117B57}" type="datetimeFigureOut">
              <a:rPr lang="es-SV" smtClean="0"/>
              <a:t>21/7/2026</a:t>
            </a:fld>
            <a:endParaRPr lang="es-SV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SV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SV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SV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06924-2B4E-4B8D-AA17-793DF185B3C8}" type="slidenum">
              <a:rPr lang="es-SV" smtClean="0"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76445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4692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4053386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80806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06590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68925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46659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3406220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3999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86764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596640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217157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2673A-4FEA-4CA9-8220-5B0C1B6A21A2}" type="datetimeFigureOut">
              <a:rPr lang="es-SV" smtClean="0"/>
              <a:pPr/>
              <a:t>21/7/2026</a:t>
            </a:fld>
            <a:endParaRPr lang="es-S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S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F891-1031-4AE0-B7F8-454F325AD7EA}" type="slidenum">
              <a:rPr lang="es-SV" smtClean="0"/>
              <a:pPr/>
              <a:t>‹Nº›</a:t>
            </a:fld>
            <a:endParaRPr lang="es-SV"/>
          </a:p>
        </p:txBody>
      </p:sp>
    </p:spTree>
    <p:extLst>
      <p:ext uri="{BB962C8B-B14F-4D97-AF65-F5344CB8AC3E}">
        <p14:creationId xmlns:p14="http://schemas.microsoft.com/office/powerpoint/2010/main" val="1253979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9280" y="304800"/>
            <a:ext cx="6925617" cy="96321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COMO SISTEMA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25120" y="1369219"/>
            <a:ext cx="7189777" cy="27193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MX" sz="2000" b="1" dirty="0"/>
              <a:t>SISTEMA EDUCATIVO:</a:t>
            </a:r>
          </a:p>
          <a:p>
            <a:pPr marL="0" indent="0">
              <a:buNone/>
            </a:pPr>
            <a:r>
              <a:rPr lang="es-MX" sz="2000" dirty="0"/>
              <a:t>Es una estructura de enseñanza integrada por un conjunto de instituciones y organismos que regulan, financian y prestan servicios para el ejercicio de la educación según políticas, relaciones, estructuras y medidas dictadas por el estado de un país. </a:t>
            </a:r>
          </a:p>
          <a:p>
            <a:pPr marL="0" indent="0">
              <a:buNone/>
            </a:pPr>
            <a:r>
              <a:rPr lang="es-MX" sz="2000" dirty="0"/>
              <a:t>El sistema educativo en Hispanoamérica comenzó a ser estructurado luego del proceso de independencia de cada país. </a:t>
            </a:r>
          </a:p>
          <a:p>
            <a:pPr marL="0" indent="0">
              <a:buNone/>
            </a:pPr>
            <a:endParaRPr lang="es-SV" sz="2400" dirty="0">
              <a:latin typeface="New timen roman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A11823-F3AA-05EE-290C-9CE7EC039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897" y="1555749"/>
            <a:ext cx="1620838" cy="162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91213F1-26F8-21AF-FDDB-51BA1BFF8C5C}"/>
              </a:ext>
            </a:extLst>
          </p:cNvPr>
          <p:cNvSpPr txBox="1"/>
          <p:nvPr/>
        </p:nvSpPr>
        <p:spPr>
          <a:xfrm>
            <a:off x="477520" y="367030"/>
            <a:ext cx="7396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New timen roman"/>
              </a:rPr>
              <a:t>El sistema educativo en enfermería ayuda a formar profesionales capaces de brindar atención segura, ética y de calidad a las personas, las familias y las comunidades. Entre sus principales aportes se encuentran:</a:t>
            </a:r>
            <a:endParaRPr lang="es-SV" sz="2000" dirty="0">
              <a:latin typeface="New timen roman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46177B7-2822-B15C-8FD5-B79A3CDA533C}"/>
              </a:ext>
            </a:extLst>
          </p:cNvPr>
          <p:cNvSpPr txBox="1"/>
          <p:nvPr/>
        </p:nvSpPr>
        <p:spPr>
          <a:xfrm>
            <a:off x="477520" y="1767840"/>
            <a:ext cx="559815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b="1" dirty="0"/>
              <a:t>Desarrolla conocimientos científicos y técnicos</a:t>
            </a:r>
            <a:r>
              <a:rPr lang="es-MX" sz="1800" dirty="0"/>
              <a:t> sobre anatomía, fisiología, farmacología, cuidados de enfermería y prevención de enfermedades.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1800" b="1" dirty="0"/>
              <a:t>Fortalece habilidades prácticas</a:t>
            </a:r>
            <a:r>
              <a:rPr lang="es-MX" sz="1800" dirty="0"/>
              <a:t>, como la administración de medicamentos, la atención al paciente, la toma de signos vitales y la respuesta ante emergencias.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800" b="1" dirty="0"/>
              <a:t>Promueve valores éticos y humanísticos</a:t>
            </a:r>
            <a:r>
              <a:rPr lang="es-MX" sz="1800" dirty="0"/>
              <a:t>, como el respeto, la empatía, la responsabilidad y la confidencialidad.</a:t>
            </a:r>
            <a:endParaRPr lang="es-SV" sz="1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A440C4F-1433-A635-E14C-F9822712C0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599" y="1910030"/>
            <a:ext cx="2351713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72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1FC9B63-8A7E-823E-8B8E-DBF004AFC59C}"/>
              </a:ext>
            </a:extLst>
          </p:cNvPr>
          <p:cNvSpPr txBox="1"/>
          <p:nvPr/>
        </p:nvSpPr>
        <p:spPr>
          <a:xfrm flipH="1">
            <a:off x="452118" y="345440"/>
            <a:ext cx="72898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800" b="1" dirty="0"/>
              <a:t>Fomenta el pensamiento crítico y la toma de decisiones</a:t>
            </a:r>
            <a:r>
              <a:rPr lang="es-MX" sz="1800" dirty="0"/>
              <a:t>, para evaluar las necesidades de los pacientes y elegir las mejores intervenciones.</a:t>
            </a:r>
          </a:p>
          <a:p>
            <a:pPr algn="just"/>
            <a:r>
              <a:rPr lang="es-MX" sz="1800" b="1" dirty="0"/>
              <a:t>Prepara para el trabajo en equipo</a:t>
            </a:r>
            <a:r>
              <a:rPr lang="es-MX" sz="1800" dirty="0"/>
              <a:t>, colaborando con médicos, terapeutas y otros profesionales de la salud.</a:t>
            </a:r>
          </a:p>
          <a:p>
            <a:pPr algn="just"/>
            <a:r>
              <a:rPr lang="es-MX" sz="1800" b="1" dirty="0"/>
              <a:t>Impulsa la educación continua</a:t>
            </a:r>
            <a:r>
              <a:rPr lang="es-MX" sz="1800" dirty="0"/>
              <a:t>, permitiendo que los profesionales se mantengan actualizados con los avances científicos y tecnológicos.</a:t>
            </a:r>
          </a:p>
          <a:p>
            <a:pPr algn="just"/>
            <a:endParaRPr lang="es-MX" sz="1800" dirty="0"/>
          </a:p>
          <a:p>
            <a:pPr algn="just"/>
            <a:r>
              <a:rPr lang="es-MX" sz="1800" dirty="0"/>
              <a:t>En resumen, el sistema educativo en enfermería tiene como objetivo formar profesionales competentes, comprometidos y preparados para ofrecer cuidados integrales que contribuyan a mejorar la salud y el bienestar de la población.</a:t>
            </a:r>
            <a:endParaRPr lang="es-SV" sz="18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F7BF05F-F1C4-0649-DED0-E202A8BE8D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838" y="3484761"/>
            <a:ext cx="1785303" cy="110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472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C11CA8-C67C-B5D3-9FC0-862642AF766D}"/>
              </a:ext>
            </a:extLst>
          </p:cNvPr>
          <p:cNvSpPr txBox="1"/>
          <p:nvPr/>
        </p:nvSpPr>
        <p:spPr>
          <a:xfrm>
            <a:off x="477520" y="1323159"/>
            <a:ext cx="8036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dirty="0"/>
              <a:t>Art.4 El Estado fomentará el pleno acceso de la población apta al sistema educativo como una estrategia de democratización de la educación. </a:t>
            </a:r>
          </a:p>
          <a:p>
            <a:endParaRPr lang="es-MX" sz="1800" dirty="0"/>
          </a:p>
          <a:p>
            <a:r>
              <a:rPr lang="es-MX" sz="1800" dirty="0"/>
              <a:t>Dicha estrategia incluirá el desarrollo de una infraestructura física adecuada, la dotación del personal competente y de los instrumentos curriculares pertinentes. </a:t>
            </a:r>
          </a:p>
          <a:p>
            <a:endParaRPr lang="es-MX" sz="1800" dirty="0"/>
          </a:p>
          <a:p>
            <a:r>
              <a:rPr lang="es-MX" sz="1800" b="1" dirty="0"/>
              <a:t>El Estado debe promover y facilitar que todas las personas que cumplan los requisitos para estudiar puedan ingresar y permanecer en el sistema educativo</a:t>
            </a:r>
            <a:r>
              <a:rPr lang="es-MX" sz="1800" dirty="0"/>
              <a:t>. La finalidad es que la educación sea una oportunidad para todos, sin discriminación por razones económicas, sociales, culturales o de otra índole.</a:t>
            </a:r>
            <a:endParaRPr lang="es-SV" sz="180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7CBC66F-5DA0-5C9A-750C-0D2D3B6D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920" y="406400"/>
            <a:ext cx="6905297" cy="55570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POLITICAS DE ACCESO A LA EDUCACIÓN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201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E9051-3D4A-875B-36D9-F505E6BC3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406400"/>
            <a:ext cx="6935777" cy="55570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FORMAL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7A3426A-D95B-6B10-8612-BD7900B68035}"/>
              </a:ext>
            </a:extLst>
          </p:cNvPr>
          <p:cNvSpPr txBox="1"/>
          <p:nvPr/>
        </p:nvSpPr>
        <p:spPr>
          <a:xfrm>
            <a:off x="528320" y="1107440"/>
            <a:ext cx="5750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800" b="1" dirty="0"/>
              <a:t>NIVEL DE EDUCACIÓN INICIAL</a:t>
            </a:r>
          </a:p>
          <a:p>
            <a:r>
              <a:rPr lang="es-MX" sz="1800" b="1" dirty="0"/>
              <a:t>Art. 4 </a:t>
            </a:r>
            <a:r>
              <a:rPr lang="es-MX" sz="1800" dirty="0"/>
              <a:t>Delimitación de la Primera Infancia, niñez y adolescencia (Ley Crecer Juntos).</a:t>
            </a:r>
          </a:p>
          <a:p>
            <a:r>
              <a:rPr lang="es-MX" sz="1800" b="1" dirty="0"/>
              <a:t>La niñez comprende desde la concepción hasta antes de cumplir los doce años, y la adolescencia, desde los doce hasta cumplir los dieciocho años. </a:t>
            </a:r>
          </a:p>
          <a:p>
            <a:endParaRPr lang="es-MX" sz="1800" b="1" dirty="0"/>
          </a:p>
          <a:p>
            <a:r>
              <a:rPr lang="es-MX" sz="1800" dirty="0"/>
              <a:t>Dentro de la niñez existe una etapa del desarrollo denominada Primera Infancia, que corresponde a niñas y niños desde su gestación hasta los ocho años. </a:t>
            </a:r>
            <a:endParaRPr lang="es-SV" sz="18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F06A51-4234-4F22-96ED-1B6CCB825D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120" y="2103119"/>
            <a:ext cx="2164080" cy="128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1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B84BE-78F1-86DB-02AC-AE429CAE9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386080"/>
            <a:ext cx="6956097" cy="57602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FORMAL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961950-DC45-DC86-4BB2-E97A477A2889}"/>
              </a:ext>
            </a:extLst>
          </p:cNvPr>
          <p:cNvSpPr txBox="1"/>
          <p:nvPr/>
        </p:nvSpPr>
        <p:spPr>
          <a:xfrm flipH="1">
            <a:off x="502917" y="1137920"/>
            <a:ext cx="70323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NIVEL DE EDUCACIÓN INICIAL</a:t>
            </a:r>
          </a:p>
          <a:p>
            <a:r>
              <a:rPr lang="es-MX" sz="1700" b="1" dirty="0"/>
              <a:t>Art. 8 </a:t>
            </a:r>
            <a:r>
              <a:rPr lang="es-MX" sz="1700" dirty="0"/>
              <a:t>Deberes del Estado.</a:t>
            </a:r>
          </a:p>
          <a:p>
            <a:r>
              <a:rPr lang="es-MX" sz="1700" dirty="0"/>
              <a:t>Es deber del Estado adoptar todas las medidas administrativas, legislativas y de otra índole para dar efectividad a los derechos y deberes reconocidos en la presente Ley; especialmente aquellas destinadas a proteger y fortalecer a la familia. </a:t>
            </a:r>
          </a:p>
          <a:p>
            <a:endParaRPr lang="es-MX" sz="1700" dirty="0"/>
          </a:p>
          <a:p>
            <a:r>
              <a:rPr lang="es-MX" sz="1700" dirty="0"/>
              <a:t>El Estado tiene la obligación de invertir en Primera Infancia, niñez y adolescencia y deberá garantizar la asignación de recursos necesarios en las áreas de salud, educación y protección; incrementando de manera gradual y de acuerdo a la disponibilidad de recursos del Estado; por ello, diseñará programas propuestos que garanticen la entrega eficiente. </a:t>
            </a:r>
            <a:endParaRPr lang="es-SV" sz="1700" dirty="0"/>
          </a:p>
        </p:txBody>
      </p:sp>
    </p:spTree>
    <p:extLst>
      <p:ext uri="{BB962C8B-B14F-4D97-AF65-F5344CB8AC3E}">
        <p14:creationId xmlns:p14="http://schemas.microsoft.com/office/powerpoint/2010/main" val="1877991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5C0963-3682-7E73-8131-C52660455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25120"/>
            <a:ext cx="6986577" cy="63698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FORMAL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0F9276B-1627-682E-7B4B-27288E84C67C}"/>
              </a:ext>
            </a:extLst>
          </p:cNvPr>
          <p:cNvSpPr txBox="1"/>
          <p:nvPr/>
        </p:nvSpPr>
        <p:spPr>
          <a:xfrm flipH="1">
            <a:off x="439419" y="1088082"/>
            <a:ext cx="826516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EDUCACIÓN PARVULARIA (preescolar)</a:t>
            </a:r>
          </a:p>
          <a:p>
            <a:r>
              <a:rPr lang="es-MX" sz="1700" dirty="0"/>
              <a:t>Atiende a niños y niñas de cuatro a seis años de edad.</a:t>
            </a:r>
          </a:p>
          <a:p>
            <a:endParaRPr lang="es-MX" sz="1700" dirty="0"/>
          </a:p>
          <a:p>
            <a:r>
              <a:rPr lang="es-MX" sz="1700" dirty="0"/>
              <a:t>Su objetivo es favorecer los aprendizajes relevantes y significativos en los párvulos, apoyando a la familia en su rol educador.</a:t>
            </a:r>
          </a:p>
          <a:p>
            <a:endParaRPr lang="es-MX" sz="1700" dirty="0"/>
          </a:p>
          <a:p>
            <a:r>
              <a:rPr lang="es-MX" sz="1700" dirty="0"/>
              <a:t>Lo que se aprende es desarrollo de pensamiento, el lenguaje comprensivo y expresivo, la comprensión e interacción social, el desarrollo emocional y las habilidades de movimiento. </a:t>
            </a:r>
            <a:endParaRPr lang="es-SV" sz="17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C046872-6E7E-270E-EBCF-4FA83E9A26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3360" y="3273296"/>
            <a:ext cx="1693217" cy="131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94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58F8C-758F-BF03-C2D7-1135F510A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386080"/>
            <a:ext cx="6956097" cy="57602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FORMAL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58D389C-0C2B-3806-43F4-53E6D8764852}"/>
              </a:ext>
            </a:extLst>
          </p:cNvPr>
          <p:cNvSpPr txBox="1"/>
          <p:nvPr/>
        </p:nvSpPr>
        <p:spPr>
          <a:xfrm>
            <a:off x="304800" y="1076960"/>
            <a:ext cx="844296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EDUCACIÓN BASICA</a:t>
            </a:r>
          </a:p>
          <a:p>
            <a:r>
              <a:rPr lang="es-MX" sz="1700" dirty="0"/>
              <a:t>Se ofrece normalmente a estudiantes de siete a quince años de edad. De primero a noveno grado.</a:t>
            </a:r>
          </a:p>
          <a:p>
            <a:endParaRPr lang="es-MX" sz="1700" dirty="0"/>
          </a:p>
          <a:p>
            <a:r>
              <a:rPr lang="es-MX" sz="1700" dirty="0"/>
              <a:t>El articulo 76 de la Ley General de Educación establece “La educación </a:t>
            </a:r>
            <a:r>
              <a:rPr lang="es-MX" sz="1700" dirty="0" err="1"/>
              <a:t>Parvularia</a:t>
            </a:r>
            <a:r>
              <a:rPr lang="es-MX" sz="1700" dirty="0"/>
              <a:t>, básica y especial es gratuita cuando la imparta el estado”.</a:t>
            </a:r>
          </a:p>
          <a:p>
            <a:endParaRPr lang="es-SV" sz="1700" dirty="0"/>
          </a:p>
          <a:p>
            <a:r>
              <a:rPr lang="es-SV" sz="1700" dirty="0"/>
              <a:t>Aunque por el rezago educativo podemos encontrar estudiantes con sobre edad en algunos. </a:t>
            </a:r>
            <a:endParaRPr lang="es-MX" sz="17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D3CE5D5-8633-2275-59F8-3051A9B491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985" y="3262174"/>
            <a:ext cx="1646615" cy="129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16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1A3384-70BA-2DA5-2154-36206044E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386080"/>
            <a:ext cx="6956097" cy="57602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FORMAL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B25A160-B468-771B-1BE3-219941F40164}"/>
              </a:ext>
            </a:extLst>
          </p:cNvPr>
          <p:cNvSpPr txBox="1"/>
          <p:nvPr/>
        </p:nvSpPr>
        <p:spPr>
          <a:xfrm>
            <a:off x="467360" y="1087120"/>
            <a:ext cx="334264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EDUCACIÓN BASICA</a:t>
            </a:r>
          </a:p>
          <a:p>
            <a:r>
              <a:rPr lang="es-MX" sz="1700" dirty="0"/>
              <a:t>Se divide en 3 ciclos.</a:t>
            </a:r>
          </a:p>
          <a:p>
            <a:r>
              <a:rPr lang="es-MX" sz="1700" dirty="0"/>
              <a:t>Primero, segundo y tercer ciclo.</a:t>
            </a:r>
          </a:p>
          <a:p>
            <a:endParaRPr lang="es-MX" sz="1700" dirty="0"/>
          </a:p>
          <a:p>
            <a:r>
              <a:rPr lang="es-MX" sz="1700" dirty="0"/>
              <a:t>I CICLO (primer, segundo y tercer grado).</a:t>
            </a:r>
          </a:p>
          <a:p>
            <a:r>
              <a:rPr lang="es-MX" sz="1700" dirty="0"/>
              <a:t>II CICLO (cuarto, quinto y sexto grado).</a:t>
            </a:r>
          </a:p>
          <a:p>
            <a:r>
              <a:rPr lang="es-MX" sz="1700" dirty="0"/>
              <a:t>III CICLO (séptimo, octavo y noveno grado).</a:t>
            </a:r>
            <a:endParaRPr lang="es-SV" sz="17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641E1D0-EAB9-1CC5-431D-FBA2152A254A}"/>
              </a:ext>
            </a:extLst>
          </p:cNvPr>
          <p:cNvSpPr txBox="1"/>
          <p:nvPr/>
        </p:nvSpPr>
        <p:spPr>
          <a:xfrm flipH="1">
            <a:off x="3810000" y="1087120"/>
            <a:ext cx="4348480" cy="2477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b="1" dirty="0"/>
              <a:t>LA EDUCACIÓN MEDIA</a:t>
            </a:r>
          </a:p>
          <a:p>
            <a:r>
              <a:rPr lang="es-MX" sz="1700" dirty="0"/>
              <a:t>Ofrece la formación en dos modalidades, una general y otra vocacional. </a:t>
            </a:r>
          </a:p>
          <a:p>
            <a:endParaRPr lang="es-MX" sz="1700" dirty="0"/>
          </a:p>
          <a:p>
            <a:r>
              <a:rPr lang="es-MX" sz="1700" dirty="0"/>
              <a:t>Los institutos educativos oficiales que imparte la enseñanza del nivel medio se definen como Institutos Nacionales, mientras que las Instituciones Privadas son llamados Colegios o Liceos. </a:t>
            </a:r>
            <a:endParaRPr lang="es-SV" sz="1700" dirty="0"/>
          </a:p>
        </p:txBody>
      </p:sp>
    </p:spTree>
    <p:extLst>
      <p:ext uri="{BB962C8B-B14F-4D97-AF65-F5344CB8AC3E}">
        <p14:creationId xmlns:p14="http://schemas.microsoft.com/office/powerpoint/2010/main" val="852842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64594F-4939-1FA3-A2D5-F23EBDB8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86080"/>
            <a:ext cx="6986577" cy="57602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BACHILLERATO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6742D08-FDE7-E7C0-4A95-60637017BA53}"/>
              </a:ext>
            </a:extLst>
          </p:cNvPr>
          <p:cNvSpPr txBox="1"/>
          <p:nvPr/>
        </p:nvSpPr>
        <p:spPr>
          <a:xfrm flipH="1">
            <a:off x="365760" y="1056640"/>
            <a:ext cx="3769360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dirty="0"/>
              <a:t>Los estudios de educación media culminan con el grado de Bachiller.</a:t>
            </a:r>
          </a:p>
          <a:p>
            <a:r>
              <a:rPr lang="es-MX" sz="1700" dirty="0"/>
              <a:t>El Bachillerato General tiene duración de 2 años.</a:t>
            </a:r>
          </a:p>
          <a:p>
            <a:r>
              <a:rPr lang="es-MX" sz="1700" dirty="0"/>
              <a:t>Bachillerato Técnico Vocacional 3 años. 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58DC47-7088-7F0E-5D39-70ED553B3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634" y="1838960"/>
            <a:ext cx="3552846" cy="232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00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53080FD5-BA69-57A2-B74A-7F8770338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PERMANENTE Y CONTINUA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D15D5F-0DF2-C8BE-BD78-FF8588F62222}"/>
              </a:ext>
            </a:extLst>
          </p:cNvPr>
          <p:cNvSpPr txBox="1"/>
          <p:nvPr/>
        </p:nvSpPr>
        <p:spPr>
          <a:xfrm flipH="1">
            <a:off x="355600" y="1026160"/>
            <a:ext cx="3495040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dirty="0"/>
              <a:t>La educación permanente es una visión filosófica de la vida tendiente a desarrollar movimientos de formación individuales y colectivos liberadores; se sustenta en el principio de educabilidad en el hombre.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802AEC-9EC8-BF48-1834-EAF5BF2E86BD}"/>
              </a:ext>
            </a:extLst>
          </p:cNvPr>
          <p:cNvSpPr txBox="1"/>
          <p:nvPr/>
        </p:nvSpPr>
        <p:spPr>
          <a:xfrm flipH="1">
            <a:off x="4292602" y="1026160"/>
            <a:ext cx="3733798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700" dirty="0"/>
              <a:t>La educación permanente es soporte de los tres tipos de educación (formal, no formal e informal), está presente en cada una de ellas y da sentido a las interconexiones que se generan a través de los distintos espacios (formales, no formales e informales), y que a simple vista parecen desorganizados e incoherentes.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443626E-BB94-D81A-8813-0993C55FF0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038" y="3056998"/>
            <a:ext cx="2554290" cy="152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75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D47C588-A910-C9A6-2A4B-D3B5F492F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CONTINUA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A5B66A-58C4-D85C-1BC3-C7D24474F862}"/>
              </a:ext>
            </a:extLst>
          </p:cNvPr>
          <p:cNvSpPr txBox="1"/>
          <p:nvPr/>
        </p:nvSpPr>
        <p:spPr>
          <a:xfrm flipH="1">
            <a:off x="355599" y="1026160"/>
            <a:ext cx="7179617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/>
              <a:t>La educación continua puede prolongarse a lo largo de la vida de las personas, pero sólo se circunscribe en la edad adulta. Atendiendo a los tipos de educación.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700" dirty="0"/>
              <a:t>La educación continua se encuentra en el ámbito de la educación formal y no formal, retomando principalmente componentes de la segunda.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C5F1580-95CC-7832-F259-6B057A85BA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642443"/>
            <a:ext cx="3596639" cy="188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54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05B8EBA7-3F8D-6BB4-A3AE-E6A2141C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" y="345440"/>
            <a:ext cx="6935777" cy="616666"/>
          </a:xfrm>
        </p:spPr>
        <p:txBody>
          <a:bodyPr/>
          <a:lstStyle/>
          <a:p>
            <a:pPr algn="ctr"/>
            <a:r>
              <a:rPr lang="es-MX" b="1" dirty="0">
                <a:solidFill>
                  <a:srgbClr val="00C2CB"/>
                </a:solidFill>
                <a:latin typeface="Century Gothic" panose="020B0502020202020204" pitchFamily="34" charset="0"/>
              </a:rPr>
              <a:t>EDUCACIÓN PERMANENTE Y CONTINUA </a:t>
            </a:r>
            <a:endParaRPr lang="es-SV" b="1" dirty="0">
              <a:solidFill>
                <a:srgbClr val="00C2CB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A8D3089-022A-8861-DB40-BFE3FB62FB7F}"/>
              </a:ext>
            </a:extLst>
          </p:cNvPr>
          <p:cNvSpPr txBox="1"/>
          <p:nvPr/>
        </p:nvSpPr>
        <p:spPr>
          <a:xfrm flipH="1">
            <a:off x="4365474" y="1217533"/>
            <a:ext cx="3048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u="sng" dirty="0"/>
              <a:t>CONTINUA</a:t>
            </a:r>
          </a:p>
          <a:p>
            <a:pPr algn="ctr"/>
            <a:r>
              <a:rPr lang="es-MX" sz="1700" dirty="0"/>
              <a:t>La educación continua puede prolongarse a lo largo de la vida de las personas, pero sólo se limita a la edad adulta y comprende una gran cantidad de actividades basados en una oferta educativa de actualización después de los estudios formales. </a:t>
            </a:r>
            <a:r>
              <a:rPr lang="es-MX" sz="1700" b="1" dirty="0"/>
              <a:t> </a:t>
            </a:r>
            <a:endParaRPr lang="es-SV" sz="17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90E9E90-E83F-A929-B230-2B306AB9A200}"/>
              </a:ext>
            </a:extLst>
          </p:cNvPr>
          <p:cNvSpPr txBox="1"/>
          <p:nvPr/>
        </p:nvSpPr>
        <p:spPr>
          <a:xfrm flipH="1">
            <a:off x="491008" y="1219200"/>
            <a:ext cx="2763520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700" b="1" u="sng" dirty="0"/>
              <a:t>PERMANENTE</a:t>
            </a:r>
          </a:p>
          <a:p>
            <a:pPr algn="ctr"/>
            <a:r>
              <a:rPr lang="es-MX" sz="1700" dirty="0"/>
              <a:t>Por su parte, la educación permanente se sustenta en el principio de educabilidad de las personas y se vincula más con una visión filosófica de la vida que es disposición a desarrollar la formación individual y colectiva.  </a:t>
            </a:r>
          </a:p>
        </p:txBody>
      </p:sp>
    </p:spTree>
    <p:extLst>
      <p:ext uri="{BB962C8B-B14F-4D97-AF65-F5344CB8AC3E}">
        <p14:creationId xmlns:p14="http://schemas.microsoft.com/office/powerpoint/2010/main" val="9683680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</TotalTime>
  <Words>1050</Words>
  <Application>Microsoft Office PowerPoint</Application>
  <PresentationFormat>Presentación en pantalla (16:9)</PresentationFormat>
  <Paragraphs>72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New timen roman</vt:lpstr>
      <vt:lpstr>Tema de Office</vt:lpstr>
      <vt:lpstr>EDUCACIÓN COMO SISTEMA</vt:lpstr>
      <vt:lpstr>Presentación de PowerPoint</vt:lpstr>
      <vt:lpstr>Presentación de PowerPoint</vt:lpstr>
      <vt:lpstr>POLITICAS DE ACCESO A LA EDUCACIÓN</vt:lpstr>
      <vt:lpstr>EDUCACIÓN FORMAL</vt:lpstr>
      <vt:lpstr>EDUCACIÓN FORMAL</vt:lpstr>
      <vt:lpstr>EDUCACIÓN FORMAL</vt:lpstr>
      <vt:lpstr>EDUCACIÓN FORMAL</vt:lpstr>
      <vt:lpstr>EDUCACIÓN FORMAL</vt:lpstr>
      <vt:lpstr>BACHILLERATO </vt:lpstr>
      <vt:lpstr>EDUCACIÓN PERMANENTE Y CONTINUA </vt:lpstr>
      <vt:lpstr>EDUCACIÓN CONTINUA </vt:lpstr>
      <vt:lpstr>EDUCACIÓN PERMANENTE Y CONTINUA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Esther Rivera</dc:creator>
  <cp:lastModifiedBy>HP</cp:lastModifiedBy>
  <cp:revision>21</cp:revision>
  <dcterms:created xsi:type="dcterms:W3CDTF">2021-09-08T15:24:56Z</dcterms:created>
  <dcterms:modified xsi:type="dcterms:W3CDTF">2026-07-22T04:23:56Z</dcterms:modified>
</cp:coreProperties>
</file>