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5143500" type="screen16x9"/>
  <p:notesSz cx="6858000" cy="9144000"/>
  <p:defaultTextStyle>
    <a:defPPr>
      <a:defRPr lang="es-SV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2CB"/>
    <a:srgbClr val="130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96C5B-52C7-4530-8374-558EFD117B57}" type="datetimeFigureOut">
              <a:rPr lang="es-SV" smtClean="0"/>
              <a:t>22/7/2026</a:t>
            </a:fld>
            <a:endParaRPr lang="es-SV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06924-2B4E-4B8D-AA17-793DF185B3C8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6445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4692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05338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0806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6590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8925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6659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40622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3999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6764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9664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7157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2673A-4FEA-4CA9-8220-5B0C1B6A21A2}" type="datetimeFigureOut">
              <a:rPr lang="es-SV" smtClean="0"/>
              <a:pPr/>
              <a:t>22/7/2026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397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lud.gob.sv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hyperlink" Target="https://cssp.gob.sv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0400" y="704293"/>
            <a:ext cx="6925617" cy="96321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SISTEMA EDUCATIVO DE EL SALVADOR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1D0AA4C-15F6-45BC-C474-CC7DD4C5C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064" y="2134868"/>
            <a:ext cx="3764288" cy="152400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18B2987-354B-2687-41D4-5B7656E712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35" y="1702275"/>
            <a:ext cx="3416073" cy="238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46177B7-2822-B15C-8FD5-B79A3CDA533C}"/>
              </a:ext>
            </a:extLst>
          </p:cNvPr>
          <p:cNvSpPr txBox="1"/>
          <p:nvPr/>
        </p:nvSpPr>
        <p:spPr>
          <a:xfrm>
            <a:off x="121919" y="1209040"/>
            <a:ext cx="3159761" cy="287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/>
              <a:t>Es una estructura de enseñanza integrada por un conjunto de instituciones y organismos que regulan, financian y prestan servicios para el ejercicio de la educación según políticas, relaciones, estructuras y medidas dictadas por el estado de un país. </a:t>
            </a:r>
            <a:endParaRPr lang="es-SV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20ECACF-6488-E018-8ED8-F1FF64EEB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0" y="355600"/>
            <a:ext cx="6935777" cy="751738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SISTEMA EDUCATIVO DE EL SALVADOR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6AC8F39-4098-99A4-41B0-3886E78D9625}"/>
              </a:ext>
            </a:extLst>
          </p:cNvPr>
          <p:cNvSpPr txBox="1"/>
          <p:nvPr/>
        </p:nvSpPr>
        <p:spPr>
          <a:xfrm>
            <a:off x="3383279" y="1209040"/>
            <a:ext cx="46532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b="1" dirty="0"/>
              <a:t>NIVELES EDUCATIVOS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/>
              <a:t>La educación </a:t>
            </a:r>
            <a:r>
              <a:rPr lang="es-MX" sz="1800" dirty="0" err="1"/>
              <a:t>parvularia</a:t>
            </a:r>
            <a:r>
              <a:rPr lang="es-MX" sz="1800" dirty="0"/>
              <a:t> (preescolar), atiende a niños de 4 a 6 años.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/>
              <a:t>La educación básica se ofrece normalmente a estudiantes de 7 a 15 años de edad y es obligatorio.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/>
              <a:t>El bachillerato General tiene una duración de 2 años, y el Técnico Vocacional 3 años.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dirty="0"/>
              <a:t>Educación superior.</a:t>
            </a:r>
            <a:endParaRPr lang="es-SV" sz="1800" dirty="0"/>
          </a:p>
        </p:txBody>
      </p:sp>
    </p:spTree>
    <p:extLst>
      <p:ext uri="{BB962C8B-B14F-4D97-AF65-F5344CB8AC3E}">
        <p14:creationId xmlns:p14="http://schemas.microsoft.com/office/powerpoint/2010/main" val="359747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1FC9B63-8A7E-823E-8B8E-DBF004AFC59C}"/>
              </a:ext>
            </a:extLst>
          </p:cNvPr>
          <p:cNvSpPr txBox="1"/>
          <p:nvPr/>
        </p:nvSpPr>
        <p:spPr>
          <a:xfrm flipH="1">
            <a:off x="325120" y="1171367"/>
            <a:ext cx="75793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En </a:t>
            </a:r>
            <a:r>
              <a:rPr lang="es-MX" sz="1700" b="1" dirty="0"/>
              <a:t>El Salvador</a:t>
            </a:r>
            <a:r>
              <a:rPr lang="es-MX" sz="1700" dirty="0"/>
              <a:t>, la </a:t>
            </a:r>
            <a:r>
              <a:rPr lang="es-MX" sz="1700" b="1" dirty="0"/>
              <a:t>Ley de Educación Superior</a:t>
            </a:r>
            <a:r>
              <a:rPr lang="es-MX" sz="1700" dirty="0"/>
              <a:t> es la ley especial que regula el sistema de educación superior del país. Su propósito principal es establecer las normas para la creación, organización, funcionamiento, supervisión y evaluación de las instituciones que imparten educación superior, tanto públicas como privadas.</a:t>
            </a:r>
            <a:endParaRPr lang="es-SV" sz="17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E79B5331-1F4E-1216-E307-85D458D0D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1" y="355600"/>
            <a:ext cx="6966256" cy="568858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LEY DE EDUCACIÓN SUPERIOR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327166B-C2B5-0E30-C012-D3C65BE8EF52}"/>
              </a:ext>
            </a:extLst>
          </p:cNvPr>
          <p:cNvSpPr txBox="1"/>
          <p:nvPr/>
        </p:nvSpPr>
        <p:spPr>
          <a:xfrm flipH="1">
            <a:off x="369088" y="2661616"/>
            <a:ext cx="75793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dirty="0"/>
              <a:t>Sus principales aspectos son: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700" b="1" dirty="0"/>
              <a:t>Regular la educación superior</a:t>
            </a:r>
            <a:r>
              <a:rPr lang="es-MX" sz="1700" dirty="0"/>
              <a:t>, incluyendo la creación y funcionamiento de universidades, institutos especializados e institutos tecnológicos.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1700" b="1" dirty="0"/>
              <a:t>Garantizar la calidad académica</a:t>
            </a:r>
            <a:r>
              <a:rPr lang="es-MX" sz="1700" dirty="0"/>
              <a:t> mediante requisitos para la autorización, evaluación y acreditación de las instituciones y sus programas. </a:t>
            </a:r>
          </a:p>
          <a:p>
            <a:pPr algn="just"/>
            <a:endParaRPr lang="es-SV" sz="1700" dirty="0"/>
          </a:p>
        </p:txBody>
      </p:sp>
    </p:spTree>
    <p:extLst>
      <p:ext uri="{BB962C8B-B14F-4D97-AF65-F5344CB8AC3E}">
        <p14:creationId xmlns:p14="http://schemas.microsoft.com/office/powerpoint/2010/main" val="359747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C11CA8-C67C-B5D3-9FC0-862642AF766D}"/>
              </a:ext>
            </a:extLst>
          </p:cNvPr>
          <p:cNvSpPr txBox="1"/>
          <p:nvPr/>
        </p:nvSpPr>
        <p:spPr>
          <a:xfrm>
            <a:off x="303048" y="794839"/>
            <a:ext cx="7997671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Definir los objetivos de la educación superior</a:t>
            </a:r>
            <a:r>
              <a:rPr lang="es-MX" sz="1700" dirty="0"/>
              <a:t>, entre ellos: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Formar profesionales competentes con sólidos principios éticos.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Promover la investigación científica.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Prestar servicio social a la comunidad.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Conservar y difundir la cultura.</a:t>
            </a:r>
          </a:p>
          <a:p>
            <a:pPr algn="just"/>
            <a:r>
              <a:rPr lang="es-MX" sz="1700" b="1" dirty="0"/>
              <a:t>Establecer las funciones fundamentales</a:t>
            </a:r>
            <a:r>
              <a:rPr lang="es-MX" sz="1700" dirty="0"/>
              <a:t> de la educación superior: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Docencia.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Investigación científica.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dirty="0"/>
              <a:t>Proyección social.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b="1" dirty="0"/>
              <a:t>Regular los grados académicos</a:t>
            </a:r>
            <a:r>
              <a:rPr lang="es-MX" sz="1700" dirty="0"/>
              <a:t> y los requisitos para otorgar títulos universitarios.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MX" sz="1700" b="1" dirty="0"/>
              <a:t>Reconocer la autonomía</a:t>
            </a:r>
            <a:r>
              <a:rPr lang="es-MX" sz="1700" dirty="0"/>
              <a:t> de las instituciones de educación superior estatales y establecer el carácter no lucrativo de las instituciones privadas, de acuerdo con la Constitución. </a:t>
            </a:r>
          </a:p>
          <a:p>
            <a:endParaRPr lang="es-SV" sz="18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EFF2ACB-BC16-E053-EFB4-B1ED53F2E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1" y="152400"/>
            <a:ext cx="6966256" cy="568858"/>
          </a:xfrm>
        </p:spPr>
        <p:txBody>
          <a:bodyPr>
            <a:normAutofit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LEY DE EDUCACIÓN SUPERIOR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0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E9051-3D4A-875B-36D9-F505E6BC3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619760"/>
            <a:ext cx="6905297" cy="53538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06C47D9-A9F6-389D-A59F-83976594F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545" y="1368637"/>
            <a:ext cx="4763135" cy="317542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5172568-53A5-B897-476F-EBCA64DD45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9" y="1922487"/>
            <a:ext cx="1481666" cy="148166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0A29521-9966-E5FA-5A6A-C732A8647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940" y="1899692"/>
            <a:ext cx="1504461" cy="150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1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5961950-DC45-DC86-4BB2-E97A477A2889}"/>
              </a:ext>
            </a:extLst>
          </p:cNvPr>
          <p:cNvSpPr txBox="1"/>
          <p:nvPr/>
        </p:nvSpPr>
        <p:spPr>
          <a:xfrm flipH="1">
            <a:off x="721360" y="1234221"/>
            <a:ext cx="70323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La formación de Enfermería en El Salvador se le acredita a SOR MARÍA TERESA LANG. (De nacionalidad Costarricense) y también incluir a 17 enfermeras salvadoreñas, quienes se constituyeron pioneras en la educación formal de esta profesión en el año de 1924. </a:t>
            </a:r>
            <a:endParaRPr lang="es-SV" sz="17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4656D58-3857-569B-5E37-EDB4422BE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20" y="506233"/>
            <a:ext cx="6905297" cy="53538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5DD0756-3788-FA98-2C3D-D8C34A2E29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65" y="2372994"/>
            <a:ext cx="1603765" cy="219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91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0F9276B-1627-682E-7B4B-27288E84C67C}"/>
              </a:ext>
            </a:extLst>
          </p:cNvPr>
          <p:cNvSpPr txBox="1"/>
          <p:nvPr/>
        </p:nvSpPr>
        <p:spPr>
          <a:xfrm flipH="1">
            <a:off x="172719" y="1011476"/>
            <a:ext cx="78201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El mayor aporte que realizó Sor María Teresa Lang, fue en IMPULSAR LA FORMACIÓN SISTEMÁTICA DE ENFERMERAS EN EL PAÍS. </a:t>
            </a:r>
            <a:endParaRPr lang="es-SV" sz="1700" b="1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F8DB30D9-E548-3731-8999-1D1673B9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6925857" cy="556819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88E5C67-B2DE-F06E-2CF4-B70A2C1CBA1C}"/>
              </a:ext>
            </a:extLst>
          </p:cNvPr>
          <p:cNvSpPr txBox="1"/>
          <p:nvPr/>
        </p:nvSpPr>
        <p:spPr>
          <a:xfrm flipH="1">
            <a:off x="71120" y="1627029"/>
            <a:ext cx="865632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Respecto a las </a:t>
            </a:r>
            <a:r>
              <a:rPr lang="es-MX" sz="1700" b="1" dirty="0"/>
              <a:t>17 enfermeras</a:t>
            </a:r>
            <a:r>
              <a:rPr lang="es-MX" sz="1700" dirty="0"/>
              <a:t>, las fuentes históricas indican que: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/>
              <a:t>En </a:t>
            </a:r>
            <a:r>
              <a:rPr lang="es-MX" sz="1700" b="1" dirty="0"/>
              <a:t>1918</a:t>
            </a:r>
            <a:r>
              <a:rPr lang="es-MX" sz="1700" dirty="0"/>
              <a:t>, Sor María Teresa Lang identificó la necesidad de formar personal de enfermería laico en el Hospital Rosales.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/>
              <a:t>Reunió a un grupo de </a:t>
            </a:r>
            <a:r>
              <a:rPr lang="es-MX" sz="1700" b="1" dirty="0"/>
              <a:t>17 mujeres salvadoreñas</a:t>
            </a:r>
            <a:r>
              <a:rPr lang="es-MX" sz="1700" dirty="0"/>
              <a:t> que trabajaban en labores de limpieza, cocina y apoyo en el hospital y las preparó para recibir formación formal en enfermería.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/>
              <a:t>Gracias a ese esfuerzo, en </a:t>
            </a:r>
            <a:r>
              <a:rPr lang="es-MX" sz="1700" b="1" dirty="0"/>
              <a:t>1924</a:t>
            </a:r>
            <a:r>
              <a:rPr lang="es-MX" sz="1700" dirty="0"/>
              <a:t> se legalizó el programa de formación y se fundó la </a:t>
            </a:r>
            <a:r>
              <a:rPr lang="es-MX" sz="1700" b="1" dirty="0"/>
              <a:t>primera Escuela de Enfermería</a:t>
            </a:r>
            <a:r>
              <a:rPr lang="es-MX" sz="1700" dirty="0"/>
              <a:t> en el Hospital Rosales, marcando el inicio de la educación profesional de enfermería en El Salvador.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/>
              <a:t>De ese proceso surgió la </a:t>
            </a:r>
            <a:r>
              <a:rPr lang="es-MX" sz="1700" b="1" dirty="0"/>
              <a:t>primera promoción de siete enfermeras graduadas en 1926</a:t>
            </a:r>
            <a:r>
              <a:rPr lang="es-MX" sz="1700" dirty="0"/>
              <a:t>, quienes comenzaron a desempeñarse profesionalmente en actividades de cuidado, higiene, curaciones y atención a pacientes.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/>
          </a:p>
          <a:p>
            <a:endParaRPr lang="es-SV" sz="1700" b="1" dirty="0"/>
          </a:p>
        </p:txBody>
      </p:sp>
    </p:spTree>
    <p:extLst>
      <p:ext uri="{BB962C8B-B14F-4D97-AF65-F5344CB8AC3E}">
        <p14:creationId xmlns:p14="http://schemas.microsoft.com/office/powerpoint/2010/main" val="580694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58D389C-0C2B-3806-43F4-53E6D8764852}"/>
              </a:ext>
            </a:extLst>
          </p:cNvPr>
          <p:cNvSpPr txBox="1"/>
          <p:nvPr/>
        </p:nvSpPr>
        <p:spPr>
          <a:xfrm>
            <a:off x="304800" y="1076960"/>
            <a:ext cx="7620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Desde 1994, con la Reforma de la Ley de Educación Superior (LES), la formación trascendió de una manera importante, y la educación tradicional se fue transformando junto al medio laboral e institucional. 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8E09E247-0B68-710B-FDD6-5F585BEA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335280"/>
            <a:ext cx="6915697" cy="577139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EC68FB8-34C6-C403-EC8B-946AAE39AF89}"/>
              </a:ext>
            </a:extLst>
          </p:cNvPr>
          <p:cNvSpPr txBox="1"/>
          <p:nvPr/>
        </p:nvSpPr>
        <p:spPr>
          <a:xfrm>
            <a:off x="304800" y="2032000"/>
            <a:ext cx="639064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Esta ley estableció que: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dirty="0"/>
              <a:t>Los grados académicos a ofrecer en las instituciones formadoras de recursos humanos de enfermería deberían ser: </a:t>
            </a:r>
            <a:r>
              <a:rPr lang="es-MX" sz="1700" b="1" dirty="0"/>
              <a:t>Técnico/a en enfermería, Tecnólogo/a en enfermería y Licenciado/a en enfermería, </a:t>
            </a:r>
            <a:r>
              <a:rPr lang="es-MX" sz="1700" dirty="0"/>
              <a:t>donde el control y vigilancia del ejercicio de la profesión le corresponde a la Junta de Vigilancia de la Profesión de Enfermería (J.V.P.E) (OPS 2011:P 122)</a:t>
            </a:r>
            <a:endParaRPr lang="es-MX" sz="17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4BA8743-F29B-342A-E86B-11C2B3B7D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715" y="1954123"/>
            <a:ext cx="1761325" cy="201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1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B25A160-B468-771B-1BE3-219941F40164}"/>
              </a:ext>
            </a:extLst>
          </p:cNvPr>
          <p:cNvSpPr txBox="1"/>
          <p:nvPr/>
        </p:nvSpPr>
        <p:spPr>
          <a:xfrm>
            <a:off x="436880" y="1076960"/>
            <a:ext cx="7244080" cy="887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Sin embargo, cabe señalar que, </a:t>
            </a:r>
            <a:r>
              <a:rPr lang="es-MX" sz="1700" b="1" dirty="0"/>
              <a:t>la formación de las personas de enfermería trascendió de manera importante con la Reforma de la Ley de Educación Superior, que entró en vigencia en el año de 1998. </a:t>
            </a:r>
            <a:endParaRPr lang="es-SV" sz="1700" b="1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9F76CA0-12D0-7A84-57B6-E65E59125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760"/>
            <a:ext cx="6925857" cy="546659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3833509-9441-74A4-B1E5-A86A924C2D4D}"/>
              </a:ext>
            </a:extLst>
          </p:cNvPr>
          <p:cNvSpPr txBox="1"/>
          <p:nvPr/>
        </p:nvSpPr>
        <p:spPr>
          <a:xfrm>
            <a:off x="436880" y="2128824"/>
            <a:ext cx="724408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Desde el año 2003, </a:t>
            </a:r>
            <a:r>
              <a:rPr lang="es-MX" sz="1700" b="1" dirty="0"/>
              <a:t>la formación de enfermería es regulada por el Ministerio de Educación, </a:t>
            </a:r>
            <a:r>
              <a:rPr lang="es-MX" sz="1700" dirty="0"/>
              <a:t>a través de la Dirección Nacional de Educación Superior y la Junta de Vigilancia de la Profesional de Enfermería.   </a:t>
            </a:r>
            <a:endParaRPr lang="es-SV" sz="17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CE4B595-8585-2B46-A1BC-9C6AF66C3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910" y="3170528"/>
            <a:ext cx="3021330" cy="135635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E327204-C2F2-0C3F-6FF5-64CDBD4E7A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035" y="3070019"/>
            <a:ext cx="1436205" cy="164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42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6742D08-FDE7-E7C0-4A95-60637017BA53}"/>
              </a:ext>
            </a:extLst>
          </p:cNvPr>
          <p:cNvSpPr txBox="1"/>
          <p:nvPr/>
        </p:nvSpPr>
        <p:spPr>
          <a:xfrm flipH="1">
            <a:off x="193040" y="1056640"/>
            <a:ext cx="781304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dirty="0"/>
              <a:t>Documentos que regulan la formación de Recursos Humanos de Enfermería en El Salvador en El Salvador son: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/>
              <a:t>Código de Salud, es el Código de Ética para profesionales de enfermería de El Salvador.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b="0" u="none" strike="noStrike" dirty="0">
                <a:effectLst/>
                <a:latin typeface="Google Sans"/>
              </a:rPr>
              <a:t>El </a:t>
            </a:r>
            <a:r>
              <a:rPr lang="es-MX" sz="1700" b="1" u="none" strike="noStrike" dirty="0">
                <a:effectLst/>
                <a:latin typeface="Google Sans"/>
              </a:rPr>
              <a:t>Código de Salud de El Salvador</a:t>
            </a:r>
            <a:r>
              <a:rPr lang="es-MX" sz="1700" b="0" u="none" strike="noStrike" dirty="0">
                <a:effectLst/>
                <a:latin typeface="Google Sans"/>
              </a:rPr>
              <a:t> es el cuerpo normativo que desarrolla los principios constitucionales relacionados con la salud pública y la asistencia social en el país. Fue aprobado mediante el </a:t>
            </a:r>
            <a:r>
              <a:rPr lang="es-MX" sz="1700" b="1" u="none" strike="noStrike" dirty="0">
                <a:effectLst/>
                <a:latin typeface="Google Sans"/>
              </a:rPr>
              <a:t>Decreto Legislativo </a:t>
            </a:r>
            <a:r>
              <a:rPr lang="es-MX" sz="1700" b="1" u="none" strike="noStrike" dirty="0" err="1">
                <a:effectLst/>
                <a:latin typeface="Google Sans"/>
              </a:rPr>
              <a:t>Nº</a:t>
            </a:r>
            <a:r>
              <a:rPr lang="es-MX" sz="1700" b="1" u="none" strike="noStrike" dirty="0">
                <a:effectLst/>
                <a:latin typeface="Google Sans"/>
              </a:rPr>
              <a:t> 955</a:t>
            </a:r>
            <a:r>
              <a:rPr lang="es-MX" sz="1700" b="0" u="none" strike="noStrike" dirty="0">
                <a:effectLst/>
                <a:latin typeface="Google Sans"/>
              </a:rPr>
              <a:t> y se mantiene actualizado por las autoridades para adaptarse a las realidades sanitarias. </a:t>
            </a:r>
          </a:p>
          <a:p>
            <a:pPr algn="just"/>
            <a:endParaRPr lang="es-MX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F6B4DEA-6E78-35BB-A0B7-6C847290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355600"/>
            <a:ext cx="6956337" cy="556819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6DCD5BE-9B02-1AA2-E3BA-45228F112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755" y="3191508"/>
            <a:ext cx="1314286" cy="150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0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D15D5F-0DF2-C8BE-BD78-FF8588F62222}"/>
              </a:ext>
            </a:extLst>
          </p:cNvPr>
          <p:cNvSpPr txBox="1"/>
          <p:nvPr/>
        </p:nvSpPr>
        <p:spPr>
          <a:xfrm flipH="1">
            <a:off x="233679" y="1016000"/>
            <a:ext cx="8402319" cy="1933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OBJETIVOS PRINCIPALES DEL CÓDIGO DE ÉTICA: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/>
              <a:t>Regula la salud publica y la asistencia social de todos los habitantes.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b="1" u="none" strike="noStrike" dirty="0">
                <a:effectLst/>
                <a:latin typeface="Google Sans"/>
              </a:rPr>
              <a:t>Normar la organización</a:t>
            </a:r>
            <a:r>
              <a:rPr lang="es-MX" sz="1700" dirty="0"/>
              <a:t> y facultades del </a:t>
            </a:r>
            <a:r>
              <a:rPr lang="es-MX" sz="1700" b="0" u="sng" strike="noStrike" dirty="0">
                <a:effectLst/>
                <a:latin typeface="Google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Ministerio de Salud (MINSAL)</a:t>
            </a:r>
            <a:r>
              <a:rPr lang="es-MX" sz="1700" u="sng" dirty="0"/>
              <a:t> y del </a:t>
            </a:r>
            <a:r>
              <a:rPr lang="es-MX" sz="1700" b="0" u="sng" strike="noStrike" dirty="0">
                <a:effectLst/>
                <a:latin typeface="Google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Consejo Superior de Salud Pública (CSSP)</a:t>
            </a:r>
            <a:r>
              <a:rPr lang="es-MX" sz="1700" u="sng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b="1" u="none" strike="noStrike" dirty="0">
                <a:effectLst/>
                <a:latin typeface="Google Sans"/>
              </a:rPr>
              <a:t>Controlar los servicios privados</a:t>
            </a:r>
            <a:r>
              <a:rPr lang="es-MX" sz="1700" dirty="0"/>
              <a:t> de salud y sus relaciones con el Estado.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b="1" u="none" strike="noStrike" dirty="0">
                <a:effectLst/>
                <a:latin typeface="Google Sans"/>
              </a:rPr>
              <a:t>Vigilar el ejercicio</a:t>
            </a:r>
            <a:r>
              <a:rPr lang="es-MX" sz="1700" dirty="0"/>
              <a:t> de las profesiones médicas y de salud en el territorio nacional.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700" u="sng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192D49B-AECE-D7B9-594E-B51F0D100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75920"/>
            <a:ext cx="6976657" cy="536499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49B8DA5-F182-5599-08F8-E05DF3AD9070}"/>
              </a:ext>
            </a:extLst>
          </p:cNvPr>
          <p:cNvSpPr txBox="1"/>
          <p:nvPr/>
        </p:nvSpPr>
        <p:spPr>
          <a:xfrm flipH="1">
            <a:off x="233677" y="2854136"/>
            <a:ext cx="580136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OBLIGACIONES Y RESPONSABILIDADES DEL CÓDIGO DE ÉTICA: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sz="1700" b="1" u="none" strike="noStrike" dirty="0">
                <a:effectLst/>
              </a:rPr>
              <a:t>Auxilio obligatorio.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sz="1700" b="1" dirty="0"/>
              <a:t>Secreto Profesional.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sz="1700" b="1" dirty="0"/>
              <a:t>Responsabilidad legal.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SV" sz="1700" b="1" dirty="0"/>
              <a:t>Régimen sancionatorio. </a:t>
            </a:r>
            <a:endParaRPr lang="es-MX" sz="17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45418A1-D6E8-D2D6-45A8-CD23A805DC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291" y="2949764"/>
            <a:ext cx="1497166" cy="171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7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3A5B66A-58C4-D85C-1BC3-C7D24474F862}"/>
              </a:ext>
            </a:extLst>
          </p:cNvPr>
          <p:cNvSpPr txBox="1"/>
          <p:nvPr/>
        </p:nvSpPr>
        <p:spPr>
          <a:xfrm flipH="1">
            <a:off x="355598" y="1026160"/>
            <a:ext cx="755904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Otro documentos que regulan la formación de Recursos Humanos de Enfermería en El Salvador en El Salvador son: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700" dirty="0"/>
              <a:t>Lineamientos Técnicos para la Ética para la integración Docencia – servicio de Recursos Humanos de Enfermería en las Redes Integrales e Integradas de Salud (RIIS).</a:t>
            </a:r>
          </a:p>
          <a:p>
            <a:pPr algn="just"/>
            <a:r>
              <a:rPr lang="es-MX" sz="1700" b="1" dirty="0"/>
              <a:t>En la cual regulan el proceso de articulación de las instituciones de salud y las entidades formadoras. </a:t>
            </a:r>
          </a:p>
          <a:p>
            <a:pPr algn="just"/>
            <a:endParaRPr lang="es-MX" sz="1700" b="1" dirty="0"/>
          </a:p>
          <a:p>
            <a:pPr algn="just"/>
            <a:r>
              <a:rPr lang="es-MX" sz="1700" dirty="0"/>
              <a:t>En la red pública de </a:t>
            </a:r>
            <a:r>
              <a:rPr lang="es-MX" sz="1700" b="1" u="none" strike="noStrike" dirty="0">
                <a:effectLst/>
                <a:latin typeface="Google Sans"/>
              </a:rPr>
              <a:t>El Salvador</a:t>
            </a:r>
            <a:r>
              <a:rPr lang="es-MX" sz="1700" dirty="0"/>
              <a:t>, por ejemplo, funcionan articulando las Unidades de Salud (primer nivel) con los Hospitales Nacionales (segundo y tercer nivel) para optimizar recursos y mejorar el acceso de la población a los servicios</a:t>
            </a:r>
            <a:r>
              <a:rPr lang="es-MX" sz="1700" b="1" dirty="0"/>
              <a:t>.</a:t>
            </a:r>
          </a:p>
          <a:p>
            <a:endParaRPr lang="es-MX" sz="1700" dirty="0"/>
          </a:p>
          <a:p>
            <a:r>
              <a:rPr lang="es-MX" sz="1700" dirty="0"/>
              <a:t>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B540AE3-AB7E-5168-9327-4D3609922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75920"/>
            <a:ext cx="6976657" cy="536499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DE ENFERMERÍA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554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LA GREMIAL DE ENFERMERÍA ESTÁ CONFORMADA POR ONCE INSTITUCIONES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1E761032-E643-5C62-3D4C-E3962948CCF9}"/>
              </a:ext>
            </a:extLst>
          </p:cNvPr>
          <p:cNvSpPr/>
          <p:nvPr/>
        </p:nvSpPr>
        <p:spPr>
          <a:xfrm>
            <a:off x="792480" y="1107271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B0EC40A-34BB-F028-1BE4-4C9F5DAD1CA7}"/>
              </a:ext>
            </a:extLst>
          </p:cNvPr>
          <p:cNvSpPr/>
          <p:nvPr/>
        </p:nvSpPr>
        <p:spPr>
          <a:xfrm>
            <a:off x="4211320" y="1086291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3F5B7B0-3003-25D3-A55C-15F17A53BF98}"/>
              </a:ext>
            </a:extLst>
          </p:cNvPr>
          <p:cNvSpPr/>
          <p:nvPr/>
        </p:nvSpPr>
        <p:spPr>
          <a:xfrm>
            <a:off x="848360" y="2194643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94598BC-69B6-EBB1-5A46-4C06F7F4E55E}"/>
              </a:ext>
            </a:extLst>
          </p:cNvPr>
          <p:cNvSpPr/>
          <p:nvPr/>
        </p:nvSpPr>
        <p:spPr>
          <a:xfrm>
            <a:off x="4211320" y="2225040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99FCD3-F781-2505-5041-B920A5B8E0F2}"/>
              </a:ext>
            </a:extLst>
          </p:cNvPr>
          <p:cNvSpPr txBox="1"/>
          <p:nvPr/>
        </p:nvSpPr>
        <p:spPr>
          <a:xfrm>
            <a:off x="965200" y="1259096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1. Universidad Autónoma de Santa Ana (UNASA).</a:t>
            </a:r>
            <a:endParaRPr lang="es-SV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267AF4-43AD-748E-E56B-F731C569E176}"/>
              </a:ext>
            </a:extLst>
          </p:cNvPr>
          <p:cNvSpPr txBox="1"/>
          <p:nvPr/>
        </p:nvSpPr>
        <p:spPr>
          <a:xfrm>
            <a:off x="4328160" y="1259096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2. Universidad Católica de El Salvador (UNICAES).</a:t>
            </a:r>
            <a:endParaRPr lang="es-SV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3C9A8BB-F70B-1673-C478-346138283B5A}"/>
              </a:ext>
            </a:extLst>
          </p:cNvPr>
          <p:cNvSpPr txBox="1"/>
          <p:nvPr/>
        </p:nvSpPr>
        <p:spPr>
          <a:xfrm>
            <a:off x="965200" y="2317834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3. Universidad Gerardo Barrios (UCB).</a:t>
            </a:r>
            <a:endParaRPr lang="es-SV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1C99C9E-4345-6658-FE15-1753C3ACBE50}"/>
              </a:ext>
            </a:extLst>
          </p:cNvPr>
          <p:cNvSpPr txBox="1"/>
          <p:nvPr/>
        </p:nvSpPr>
        <p:spPr>
          <a:xfrm>
            <a:off x="4328160" y="2317834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4. Universidad Salvadoreña Alberto Masferrer (USAM).</a:t>
            </a:r>
            <a:endParaRPr lang="es-SV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DAD2BAD-0801-476D-00A1-F02058C2756D}"/>
              </a:ext>
            </a:extLst>
          </p:cNvPr>
          <p:cNvSpPr/>
          <p:nvPr/>
        </p:nvSpPr>
        <p:spPr>
          <a:xfrm>
            <a:off x="848360" y="3282015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DBF1265-A347-7C77-C131-528DE315D044}"/>
              </a:ext>
            </a:extLst>
          </p:cNvPr>
          <p:cNvSpPr/>
          <p:nvPr/>
        </p:nvSpPr>
        <p:spPr>
          <a:xfrm>
            <a:off x="4211320" y="3343469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A117E0C-2C20-2FB9-A909-F0675962A6FB}"/>
              </a:ext>
            </a:extLst>
          </p:cNvPr>
          <p:cNvSpPr txBox="1"/>
          <p:nvPr/>
        </p:nvSpPr>
        <p:spPr>
          <a:xfrm>
            <a:off x="965200" y="3454819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5. Universidad Dr. Andrés Bello (UNAB).</a:t>
            </a:r>
            <a:endParaRPr lang="es-SV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E8E1E91-F75B-DB5C-0A6C-7C7756D32F26}"/>
              </a:ext>
            </a:extLst>
          </p:cNvPr>
          <p:cNvSpPr txBox="1"/>
          <p:nvPr/>
        </p:nvSpPr>
        <p:spPr>
          <a:xfrm>
            <a:off x="4328160" y="3516273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6. Universidad de Oriente (UNIVO).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968368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LA GREMIAL DE ENFERMERÍA ESTÁ CONFORMADA POR ONCE INSTITUCIONES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1E761032-E643-5C62-3D4C-E3962948CCF9}"/>
              </a:ext>
            </a:extLst>
          </p:cNvPr>
          <p:cNvSpPr/>
          <p:nvPr/>
        </p:nvSpPr>
        <p:spPr>
          <a:xfrm>
            <a:off x="848360" y="1188720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4B0EC40A-34BB-F028-1BE4-4C9F5DAD1CA7}"/>
              </a:ext>
            </a:extLst>
          </p:cNvPr>
          <p:cNvSpPr/>
          <p:nvPr/>
        </p:nvSpPr>
        <p:spPr>
          <a:xfrm>
            <a:off x="4328160" y="1188720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3F5B7B0-3003-25D3-A55C-15F17A53BF98}"/>
              </a:ext>
            </a:extLst>
          </p:cNvPr>
          <p:cNvSpPr/>
          <p:nvPr/>
        </p:nvSpPr>
        <p:spPr>
          <a:xfrm>
            <a:off x="848360" y="2326724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94598BC-69B6-EBB1-5A46-4C06F7F4E55E}"/>
              </a:ext>
            </a:extLst>
          </p:cNvPr>
          <p:cNvSpPr/>
          <p:nvPr/>
        </p:nvSpPr>
        <p:spPr>
          <a:xfrm>
            <a:off x="4328160" y="2306151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99FCD3-F781-2505-5041-B920A5B8E0F2}"/>
              </a:ext>
            </a:extLst>
          </p:cNvPr>
          <p:cNvSpPr txBox="1"/>
          <p:nvPr/>
        </p:nvSpPr>
        <p:spPr>
          <a:xfrm>
            <a:off x="1000760" y="1361524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7. Escuela Técnica para la Salud (ETPS).</a:t>
            </a:r>
            <a:endParaRPr lang="es-SV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267AF4-43AD-748E-E56B-F731C569E176}"/>
              </a:ext>
            </a:extLst>
          </p:cNvPr>
          <p:cNvSpPr txBox="1"/>
          <p:nvPr/>
        </p:nvSpPr>
        <p:spPr>
          <a:xfrm>
            <a:off x="4445000" y="1361523"/>
            <a:ext cx="2580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8. Universidad Dr. José Matías Delgado (UJMD).</a:t>
            </a:r>
            <a:endParaRPr lang="es-SV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3C9A8BB-F70B-1673-C478-346138283B5A}"/>
              </a:ext>
            </a:extLst>
          </p:cNvPr>
          <p:cNvSpPr txBox="1"/>
          <p:nvPr/>
        </p:nvSpPr>
        <p:spPr>
          <a:xfrm>
            <a:off x="985520" y="2468881"/>
            <a:ext cx="25552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9. Universidad Evangélica de El Salvador (UEES).</a:t>
            </a:r>
            <a:endParaRPr lang="es-SV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1C99C9E-4345-6658-FE15-1753C3ACBE50}"/>
              </a:ext>
            </a:extLst>
          </p:cNvPr>
          <p:cNvSpPr txBox="1"/>
          <p:nvPr/>
        </p:nvSpPr>
        <p:spPr>
          <a:xfrm>
            <a:off x="4445000" y="2347045"/>
            <a:ext cx="258064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10. Instituto Especializado de Profesionales de la Salud (IEPROES).</a:t>
            </a:r>
            <a:endParaRPr lang="es-SV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F058E078-1655-9F5D-BB14-898365C95DEA}"/>
              </a:ext>
            </a:extLst>
          </p:cNvPr>
          <p:cNvSpPr/>
          <p:nvPr/>
        </p:nvSpPr>
        <p:spPr>
          <a:xfrm>
            <a:off x="848360" y="3464558"/>
            <a:ext cx="2814320" cy="8534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SV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87BE90D-9A9C-44F0-B7C2-E29B4E5FF57B}"/>
              </a:ext>
            </a:extLst>
          </p:cNvPr>
          <p:cNvSpPr txBox="1"/>
          <p:nvPr/>
        </p:nvSpPr>
        <p:spPr>
          <a:xfrm>
            <a:off x="977900" y="3632325"/>
            <a:ext cx="25552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11. Universidad de El Salvador (UES).</a:t>
            </a:r>
            <a:endParaRPr lang="es-SV" dirty="0"/>
          </a:p>
        </p:txBody>
      </p:sp>
    </p:spTree>
    <p:extLst>
      <p:ext uri="{BB962C8B-B14F-4D97-AF65-F5344CB8AC3E}">
        <p14:creationId xmlns:p14="http://schemas.microsoft.com/office/powerpoint/2010/main" val="867832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PERSPECTIVA DE LA EDUCACIÓN PRESENTE Y FUTURA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F7018AE-D40D-1065-C5F2-06F127193017}"/>
              </a:ext>
            </a:extLst>
          </p:cNvPr>
          <p:cNvSpPr txBox="1"/>
          <p:nvPr/>
        </p:nvSpPr>
        <p:spPr>
          <a:xfrm flipH="1">
            <a:off x="833120" y="1026160"/>
            <a:ext cx="6951013" cy="884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dirty="0"/>
              <a:t>En este sentido, una perspectiva acerca de la enseñanza puede caracterizarse como una lente a través de la cual se puede apreciar y observar tanto la enseñanza como el aprendizaje. </a:t>
            </a:r>
            <a:endParaRPr lang="es-SV" sz="17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DF6FD20-88E9-42D7-9433-ECEFB367C6EE}"/>
              </a:ext>
            </a:extLst>
          </p:cNvPr>
          <p:cNvSpPr txBox="1"/>
          <p:nvPr/>
        </p:nvSpPr>
        <p:spPr>
          <a:xfrm flipH="1">
            <a:off x="866928" y="2167483"/>
            <a:ext cx="419275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LA EDUCACIÓN PRESENTE</a:t>
            </a:r>
          </a:p>
          <a:p>
            <a:pPr algn="just"/>
            <a:r>
              <a:rPr lang="es-MX" sz="1700" dirty="0"/>
              <a:t>se basa en el método científico, ya que se busca que los alumnos aprendan no solo a pensar, sino también a actuar, predecir y resolver, tener pensamiento crítico, para lo cual es básico el trabajo en equipo para intercambiar ideas y fomentar la cooperación. </a:t>
            </a:r>
            <a:endParaRPr lang="es-SV" sz="17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EDF2448-6781-9D63-3912-616BE26A21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419" y="2496514"/>
            <a:ext cx="2208714" cy="147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88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EAF79E0F-0EEA-2047-A3BA-526F23B5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>
            <a:normAutofit fontScale="90000"/>
          </a:bodyPr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PERSPECTIVA DE LA EDUCACIÓN PRESENTE Y FUTURA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2114524-B04F-DE29-A3AF-6B7126D9FF36}"/>
              </a:ext>
            </a:extLst>
          </p:cNvPr>
          <p:cNvSpPr txBox="1"/>
          <p:nvPr/>
        </p:nvSpPr>
        <p:spPr>
          <a:xfrm>
            <a:off x="325120" y="1300480"/>
            <a:ext cx="5242560" cy="291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700" b="1" dirty="0"/>
              <a:t>LA EDUCACIÓN FUTURA:</a:t>
            </a:r>
          </a:p>
          <a:p>
            <a:pPr algn="just"/>
            <a:r>
              <a:rPr lang="es-MX" sz="1700" dirty="0"/>
              <a:t>Prevé la participación activa de los aprendices, así como exige creatividad, una actitud innovadora, investigación y pensamiento crítico por parte de los docentes.</a:t>
            </a:r>
          </a:p>
          <a:p>
            <a:pPr algn="just"/>
            <a:endParaRPr lang="es-MX" sz="1700" dirty="0"/>
          </a:p>
          <a:p>
            <a:pPr algn="just"/>
            <a:r>
              <a:rPr lang="es-MX" sz="1700" dirty="0"/>
              <a:t>Fomentar la autoconfianza y la seguridad, dar herramientas para conocerse, ser feliz y construir el propósito de vida, centrarse en la salud mental y emocional, en forjar el carácter y fomentar la ciudadanía responsable.   </a:t>
            </a:r>
          </a:p>
          <a:p>
            <a:endParaRPr lang="es-SV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5AF2C70-4296-2281-0D37-DCA2FA7818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080" y="1300480"/>
            <a:ext cx="1744017" cy="141410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FF1913C-0483-5E62-6715-ABAD7E02B8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431" y="3052961"/>
            <a:ext cx="1878786" cy="125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667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</TotalTime>
  <Words>1304</Words>
  <Application>Microsoft Office PowerPoint</Application>
  <PresentationFormat>Presentación en pantalla (16:9)</PresentationFormat>
  <Paragraphs>90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Google Sans</vt:lpstr>
      <vt:lpstr>Tema de Office</vt:lpstr>
      <vt:lpstr>SISTEMA EDUCATIVO DE EL SALVADOR</vt:lpstr>
      <vt:lpstr>SISTEMA EDUCATIVO DE EL SALVADOR</vt:lpstr>
      <vt:lpstr>LEY DE EDUCACIÓN SUPERIOR</vt:lpstr>
      <vt:lpstr>LEY DE EDUCACIÓN SUPERIOR</vt:lpstr>
      <vt:lpstr>EDUCACIÓN DE ENFERMERÍA</vt:lpstr>
      <vt:lpstr>EDUCACIÓN DE ENFERMERÍA</vt:lpstr>
      <vt:lpstr>EDUCACIÓN DE ENFERMERÍA</vt:lpstr>
      <vt:lpstr>EDUCACIÓN DE ENFERMERÍA</vt:lpstr>
      <vt:lpstr>EDUCACIÓN DE ENFERMERÍA</vt:lpstr>
      <vt:lpstr>EDUCACIÓN DE ENFERMERÍA</vt:lpstr>
      <vt:lpstr>EDUCACIÓN DE ENFERMERÍA</vt:lpstr>
      <vt:lpstr>EDUCACIÓN DE ENFERMERÍA</vt:lpstr>
      <vt:lpstr>LA GREMIAL DE ENFERMERÍA ESTÁ CONFORMADA POR ONCE INSTITUCIONES </vt:lpstr>
      <vt:lpstr>LA GREMIAL DE ENFERMERÍA ESTÁ CONFORMADA POR ONCE INSTITUCIONES </vt:lpstr>
      <vt:lpstr>PERSPECTIVA DE LA EDUCACIÓN PRESENTE Y FUTURA</vt:lpstr>
      <vt:lpstr>PERSPECTIVA DE LA EDUCACIÓN PRESENTE Y FUTURA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 Rivera</dc:creator>
  <cp:lastModifiedBy>HP</cp:lastModifiedBy>
  <cp:revision>45</cp:revision>
  <dcterms:created xsi:type="dcterms:W3CDTF">2021-09-08T15:24:56Z</dcterms:created>
  <dcterms:modified xsi:type="dcterms:W3CDTF">2026-07-23T03:34:57Z</dcterms:modified>
</cp:coreProperties>
</file>