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8" r:id="rId2"/>
    <p:sldId id="260" r:id="rId3"/>
    <p:sldId id="261" r:id="rId4"/>
    <p:sldId id="272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5143500" type="screen16x9"/>
  <p:notesSz cx="6858000" cy="9144000"/>
  <p:defaultTextStyle>
    <a:defPPr>
      <a:defRPr lang="es-SV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CB"/>
    <a:srgbClr val="130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96C5B-52C7-4530-8374-558EFD117B57}" type="datetimeFigureOut">
              <a:rPr lang="es-SV" smtClean="0"/>
              <a:t>10/9/2026</a:t>
            </a:fld>
            <a:endParaRPr lang="es-SV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06924-2B4E-4B8D-AA17-793DF185B3C8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644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4692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5338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080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6590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8925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6659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40622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399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676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9664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7157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2673A-4FEA-4CA9-8220-5B0C1B6A21A2}" type="datetimeFigureOut">
              <a:rPr lang="es-SV" smtClean="0"/>
              <a:pPr/>
              <a:t>10/9/2026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397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8960" y="325120"/>
            <a:ext cx="6945937" cy="94289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25121" y="1369219"/>
            <a:ext cx="6827520" cy="271930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MX" sz="1800" b="1" dirty="0"/>
              <a:t>LA UNESCO (</a:t>
            </a:r>
            <a:r>
              <a:rPr lang="es-MX" sz="1700" b="1" dirty="0"/>
              <a:t>Organización de las Naciones Unidas para la Educación, la Ciencia y la Cultura, Fundada el 16 de noviembre de 1945, es un organismo especializado de la </a:t>
            </a:r>
            <a:r>
              <a:rPr lang="es-MX" sz="1700" b="1" u="none" strike="noStrike" dirty="0">
                <a:effectLst/>
                <a:latin typeface="Google Sans"/>
              </a:rPr>
              <a:t>ONU</a:t>
            </a:r>
            <a:r>
              <a:rPr lang="es-MX" sz="1700" b="1" dirty="0"/>
              <a:t> que busca lograr una paz duradera y el desarrollo sostenible mediante la cooperación internacional en esos campos). </a:t>
            </a:r>
          </a:p>
          <a:p>
            <a:pPr marL="0" indent="0" algn="just">
              <a:buNone/>
            </a:pPr>
            <a:r>
              <a:rPr lang="es-MX" sz="1800" dirty="0"/>
              <a:t>La inclusión se ve como el proceso de identificar y responder a la diversidad de las necesidades de todos los estudiantes a través de la mayor participación en el aprendizaje, las culturas y las comunidades, y reduciendo la exclusión en la educación. </a:t>
            </a:r>
          </a:p>
          <a:p>
            <a:pPr marL="0" indent="0" algn="just">
              <a:buNone/>
            </a:pPr>
            <a:r>
              <a:rPr lang="es-MX" sz="1800" dirty="0"/>
              <a:t>Involucra cambios y modificaciones en contenidos, aproximaciones, estructuras y estrategias, con una visión común que incluye a todos los niño/as del rango de edad apropiado y la convicción de que es la responsabilidad del sistema regular, educar a todos los niño/as. 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E9B5DB-AD43-B803-0A51-8AA5708DF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41" y="1411768"/>
            <a:ext cx="1872283" cy="231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91213F1-26F8-21AF-FDDB-51BA1BFF8C5C}"/>
              </a:ext>
            </a:extLst>
          </p:cNvPr>
          <p:cNvSpPr txBox="1"/>
          <p:nvPr/>
        </p:nvSpPr>
        <p:spPr>
          <a:xfrm>
            <a:off x="538480" y="1294477"/>
            <a:ext cx="3830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New timen roman"/>
              </a:rPr>
              <a:t>La educación inclusiva en El Salvador, según la UNESCO, es el proceso donde se responden y atienden las necesidades de aprendizaje de todos los estudiantes, promoviendo una mayor participación para así reducir los niveles de exclusión. </a:t>
            </a:r>
            <a:endParaRPr lang="es-SV" sz="2000" dirty="0">
              <a:latin typeface="New timen roman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0C982E-3C00-9E80-2FC3-014A763D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0" y="457200"/>
            <a:ext cx="6945937" cy="52633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0B20E8-0512-782F-B5FF-C1D7C753B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67" y="1586586"/>
            <a:ext cx="3653473" cy="237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1FC9B63-8A7E-823E-8B8E-DBF004AFC59C}"/>
              </a:ext>
            </a:extLst>
          </p:cNvPr>
          <p:cNvSpPr txBox="1"/>
          <p:nvPr/>
        </p:nvSpPr>
        <p:spPr>
          <a:xfrm flipH="1">
            <a:off x="523238" y="1188720"/>
            <a:ext cx="376428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800" dirty="0"/>
              <a:t>Se realiza mediante cambios en el contenido y las estrategias utilizadas para incluir a todos los niños y educarlos, ya que es responsabilidad del sistema mantener una educación provechosa. </a:t>
            </a:r>
          </a:p>
          <a:p>
            <a:r>
              <a:rPr lang="es-SV" sz="1700" b="1" u="none" strike="noStrike" dirty="0">
                <a:effectLst/>
              </a:rPr>
              <a:t>🧠 Estrategias Pedagógicas Generales: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SV" sz="1700" b="1" u="none" strike="noStrike" dirty="0">
                <a:effectLst/>
              </a:rPr>
              <a:t>Enfoque multisensorial</a:t>
            </a:r>
            <a:r>
              <a:rPr lang="es-SV" sz="1700" b="0" u="none" strike="noStrike" dirty="0">
                <a:effectLst/>
              </a:rPr>
              <a:t>: Utilizar los cinco sentidos de forma simultánea (ej. aprender letras usando arena, canciones y tarjetas visuales).</a:t>
            </a:r>
          </a:p>
          <a:p>
            <a:pPr algn="just"/>
            <a:endParaRPr lang="es-MX" sz="1800" dirty="0"/>
          </a:p>
          <a:p>
            <a:pPr algn="just"/>
            <a:r>
              <a:rPr lang="es-MX" sz="1800" dirty="0"/>
              <a:t>  </a:t>
            </a:r>
            <a:endParaRPr lang="es-SV" sz="18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DD5BE80-7FBB-803F-B821-A258C6C7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457200"/>
            <a:ext cx="6945937" cy="53649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EF189A-51B3-9C73-8140-F53CA99B3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20" y="99369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1FC9B63-8A7E-823E-8B8E-DBF004AFC59C}"/>
              </a:ext>
            </a:extLst>
          </p:cNvPr>
          <p:cNvSpPr txBox="1"/>
          <p:nvPr/>
        </p:nvSpPr>
        <p:spPr>
          <a:xfrm flipH="1">
            <a:off x="426720" y="1168400"/>
            <a:ext cx="713740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u="none" strike="noStrike" dirty="0">
                <a:effectLst/>
              </a:rPr>
              <a:t>Segmentación de tareas</a:t>
            </a:r>
            <a:r>
              <a:rPr lang="es-MX" sz="1700" dirty="0"/>
              <a:t>: Dividir una actividad compleja en pasos muy pequeños y sencillos para evitar la frustración.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b="1" u="none" strike="noStrike" dirty="0">
                <a:effectLst/>
              </a:rPr>
              <a:t>Uso de apoyos visuales</a:t>
            </a:r>
            <a:r>
              <a:rPr lang="es-MX" sz="1700" dirty="0"/>
              <a:t>: Implementar pictogramas, cronogramas con imágenes y carteles de rutinas para dar estructura.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b="1" u="none" strike="noStrike" dirty="0">
                <a:effectLst/>
              </a:rPr>
              <a:t>Aprendizaje basado en el juego</a:t>
            </a:r>
            <a:r>
              <a:rPr lang="es-MX" sz="1700" dirty="0"/>
              <a:t>: Diseñar actividades lúdicas donde el objetivo educativo esté integrado de forma natural.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b="1" u="none" strike="noStrike" dirty="0">
                <a:effectLst/>
              </a:rPr>
              <a:t>Refuerzo positivo inmediato</a:t>
            </a:r>
            <a:r>
              <a:rPr lang="es-MX" sz="1700" b="0" u="none" strike="noStrike" dirty="0">
                <a:effectLst/>
              </a:rPr>
              <a:t>: Premiar el esfuerzo y los pequeños logros con elogios verbales, gestos o incentivos visuales.</a:t>
            </a:r>
            <a:endParaRPr lang="es-MX" sz="1700" dirty="0"/>
          </a:p>
          <a:p>
            <a:pPr algn="just"/>
            <a:endParaRPr lang="es-MX" sz="17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DD5BE80-7FBB-803F-B821-A258C6C7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457200"/>
            <a:ext cx="6945937" cy="53649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18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C11CA8-C67C-B5D3-9FC0-862642AF766D}"/>
              </a:ext>
            </a:extLst>
          </p:cNvPr>
          <p:cNvSpPr txBox="1"/>
          <p:nvPr/>
        </p:nvSpPr>
        <p:spPr>
          <a:xfrm>
            <a:off x="477520" y="1454150"/>
            <a:ext cx="3403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800" dirty="0"/>
              <a:t>Esto parte del conocimiento de que cada niño posee características, necesidades y cualidades especificas, por lo que el diseño y las estrategias planteadas deben tener la capacidad de ajustarse a ellos y poder educarlos. </a:t>
            </a:r>
            <a:endParaRPr lang="es-SV" sz="18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7CBC66F-5DA0-5C9A-750C-0D2D3B6D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7040"/>
            <a:ext cx="6895137" cy="5150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AFAF69-C4F4-39F9-AC02-B7FBE7EA8E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009" y="1454150"/>
            <a:ext cx="3856872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01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7A3426A-D95B-6B10-8612-BD7900B68035}"/>
              </a:ext>
            </a:extLst>
          </p:cNvPr>
          <p:cNvSpPr txBox="1"/>
          <p:nvPr/>
        </p:nvSpPr>
        <p:spPr>
          <a:xfrm>
            <a:off x="528320" y="1417588"/>
            <a:ext cx="3637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Desde el año 2013 el gobierno de El Salvador, propuso incluir un modelo inclusivo de enseñanza en las escuelas del país. </a:t>
            </a:r>
          </a:p>
          <a:p>
            <a:endParaRPr lang="es-MX" sz="1800" dirty="0"/>
          </a:p>
          <a:p>
            <a:r>
              <a:rPr lang="es-MX" sz="1800" dirty="0"/>
              <a:t>Con esto el gobierno apuesta al desarrollo de calidad de los niños en su etapa escolar. </a:t>
            </a:r>
            <a:endParaRPr lang="es-SV" sz="18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A036F89-48A0-00C1-637F-074336C48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7040"/>
            <a:ext cx="6895137" cy="5150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6877CB9-3339-7820-6096-4DFDFB147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1" y="1559817"/>
            <a:ext cx="4114799" cy="20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1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5961950-DC45-DC86-4BB2-E97A477A2889}"/>
              </a:ext>
            </a:extLst>
          </p:cNvPr>
          <p:cNvSpPr txBox="1"/>
          <p:nvPr/>
        </p:nvSpPr>
        <p:spPr>
          <a:xfrm flipH="1">
            <a:off x="4087648" y="1219200"/>
            <a:ext cx="339852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No solo a los estudiantes, sino también a los padres y representantes, docentes, comunidad y actores locales. </a:t>
            </a:r>
          </a:p>
          <a:p>
            <a:pPr algn="ctr"/>
            <a:endParaRPr lang="es-MX" sz="1700" dirty="0"/>
          </a:p>
          <a:p>
            <a:pPr algn="ctr"/>
            <a:r>
              <a:rPr lang="es-MX" sz="1700" dirty="0"/>
              <a:t>Se intenta promover el intercambio de experiencias y enseñanzas, adaptándose a las necesidades de cada estudiante.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66C9166-5199-A4A1-CDFE-0A775D4C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7040"/>
            <a:ext cx="6895137" cy="5150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B53D1EA-BC32-5E3C-70F4-0ACB11616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962106"/>
            <a:ext cx="3220720" cy="31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9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0F9276B-1627-682E-7B4B-27288E84C67C}"/>
              </a:ext>
            </a:extLst>
          </p:cNvPr>
          <p:cNvSpPr txBox="1"/>
          <p:nvPr/>
        </p:nvSpPr>
        <p:spPr>
          <a:xfrm flipH="1">
            <a:off x="459738" y="1524962"/>
            <a:ext cx="374650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El Salvador apuesta por este modelo de inclusión porque quiere corregir los errores que presenta su modelo educativo.</a:t>
            </a:r>
          </a:p>
          <a:p>
            <a:pPr algn="ctr"/>
            <a:endParaRPr lang="es-MX" sz="1700" dirty="0"/>
          </a:p>
          <a:p>
            <a:pPr algn="ctr"/>
            <a:r>
              <a:rPr lang="es-MX" sz="1700" dirty="0"/>
              <a:t>Busca reforzar los valores de tolerancia, unión y respeto entre la familia, la comunidad y los estudiantes.  </a:t>
            </a:r>
            <a:endParaRPr lang="es-SV" sz="17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36A7C66-C552-B163-14BF-93AFF65F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6925617" cy="50490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C67852A-049F-F40B-C08B-4BCF33BEE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79" y="1524962"/>
            <a:ext cx="3596641" cy="23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8D389C-0C2B-3806-43F4-53E6D8764852}"/>
              </a:ext>
            </a:extLst>
          </p:cNvPr>
          <p:cNvSpPr txBox="1"/>
          <p:nvPr/>
        </p:nvSpPr>
        <p:spPr>
          <a:xfrm>
            <a:off x="4399280" y="1740753"/>
            <a:ext cx="36982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Permite romper las barreras para facilitar el aprendizaje y la inclusión de los estudiantes que puedan ser excluidos y marginados. </a:t>
            </a:r>
          </a:p>
          <a:p>
            <a:pPr algn="ctr"/>
            <a:endParaRPr lang="es-MX" sz="1700" dirty="0"/>
          </a:p>
          <a:p>
            <a:pPr algn="ctr"/>
            <a:endParaRPr lang="es-MX" sz="17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D4008AD-5CAC-D94B-F996-420F1E543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426720"/>
            <a:ext cx="6935777" cy="53538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AE30AB6-DC98-DDBE-6450-873BBC9A8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27" y="1197531"/>
            <a:ext cx="4122653" cy="274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1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25A160-B468-771B-1BE3-219941F40164}"/>
              </a:ext>
            </a:extLst>
          </p:cNvPr>
          <p:cNvSpPr txBox="1"/>
          <p:nvPr/>
        </p:nvSpPr>
        <p:spPr>
          <a:xfrm>
            <a:off x="497840" y="1348338"/>
            <a:ext cx="334264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Esto incluye que los niños que presenten o no discapacidad o dificultades de aprendizaje puedan aprender juntos.</a:t>
            </a:r>
          </a:p>
          <a:p>
            <a:pPr algn="ctr"/>
            <a:endParaRPr lang="es-MX" sz="1700" dirty="0"/>
          </a:p>
          <a:p>
            <a:pPr algn="ctr"/>
            <a:r>
              <a:rPr lang="es-MX" sz="1700" dirty="0"/>
              <a:t>Es una manera de transformar las bases de la educación y hacer entender que la educación es un derecho y no un privilegio. </a:t>
            </a:r>
            <a:endParaRPr lang="es-SV" sz="17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BE7D2151-E9C5-A1F7-990F-40C096BC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426720"/>
            <a:ext cx="6935777" cy="53538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INCLUSIVA EN EL SALVADOR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C21AE7E-0D6F-6B0E-4A69-8843DB8F0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328" y="962106"/>
            <a:ext cx="34163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42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4594F-4939-1FA3-A2D5-F23EBDB8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240" y="320971"/>
            <a:ext cx="6986577" cy="675721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sz="3000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61A700-7823-524F-42F2-991A98932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863" y="1199892"/>
            <a:ext cx="5479415" cy="30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3080FD5-BA69-57A2-B74A-7F8770338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D15D5F-0DF2-C8BE-BD78-FF8588F62222}"/>
              </a:ext>
            </a:extLst>
          </p:cNvPr>
          <p:cNvSpPr txBox="1"/>
          <p:nvPr/>
        </p:nvSpPr>
        <p:spPr>
          <a:xfrm flipH="1">
            <a:off x="477520" y="1371296"/>
            <a:ext cx="349504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La educación para la salud es un proceso mediante el cual individuos y grupos de personas aprenden a comportarse de una manera que favorece la promoción, el mantenimiento o la restauración de la salud (Park. 2000).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8DC3364-4DA8-30A8-7D7B-16822027B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328" y="1371296"/>
            <a:ext cx="3943968" cy="262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75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D47C588-A910-C9A6-2A4B-D3B5F492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CONTINUA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A5B66A-58C4-D85C-1BC3-C7D24474F862}"/>
              </a:ext>
            </a:extLst>
          </p:cNvPr>
          <p:cNvSpPr txBox="1"/>
          <p:nvPr/>
        </p:nvSpPr>
        <p:spPr>
          <a:xfrm flipH="1">
            <a:off x="355599" y="1026160"/>
            <a:ext cx="717961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La educación continua puede prolongarse a lo largo de la vida de las personas, pero sólo se circunscribe en la edad adulta. Atendiendo a los tipos de educación.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La educación continua se encuentra en el ámbito de la educación formal y no formal, retomando principalmente componentes de la segunda.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5F1580-95CC-7832-F259-6B057A85B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642443"/>
            <a:ext cx="3596639" cy="18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54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491008" y="1219200"/>
            <a:ext cx="33393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Educar para la salud implica dos factores fundamentales: </a:t>
            </a:r>
          </a:p>
          <a:p>
            <a:r>
              <a:rPr lang="es-MX" sz="1700" b="1" dirty="0"/>
              <a:t>La persona que educa.</a:t>
            </a:r>
          </a:p>
          <a:p>
            <a:r>
              <a:rPr lang="es-MX" sz="1700" b="1" dirty="0"/>
              <a:t>La persona que aprende. </a:t>
            </a:r>
          </a:p>
          <a:p>
            <a:endParaRPr lang="es-MX" sz="1700" b="1" dirty="0"/>
          </a:p>
          <a:p>
            <a:r>
              <a:rPr lang="es-MX" sz="1700" dirty="0"/>
              <a:t>Está ultima, en condiciones ideales, también se convertirá en un agente activo de la educación para la salud.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93C2D9-FAE1-06F1-7237-E7B6443FB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20" y="1241353"/>
            <a:ext cx="3911600" cy="287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68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3935248" y="1320800"/>
            <a:ext cx="33393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La educación para la salud es un proceso de educación y de participación del individuo, paciente y/o familiar, con el fin de que adquiera los conocimientos, las actitudes y los hábitos básicos para la promoción y defensa de la salud individual y colectiva.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E934B8-ACB9-AE0C-280E-92BD36A21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7" y="1320800"/>
            <a:ext cx="3398081" cy="24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7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371600"/>
            <a:ext cx="333931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Tiene como objetivo general: El promover en los individuos formas de vida saludables (prevención de enfermedades), la reducción de conductas y de situaciones de riesgo, y el conocimiento general de las enfermedades, de los tratamientos y de los cuidados correspondientes para cada paciente.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08B960-9DA9-E319-5F1C-21F70C476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52" y="1226188"/>
            <a:ext cx="3823488" cy="303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8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4195905" y="1463040"/>
            <a:ext cx="333931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Desde una perspectiva de promoción de la salud, se pretende el fortalecimiento de hábitos saludables como son una buena alimentación, actividad física, respetar las horas de sueño y descanso, entre otras.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BA7E5C-55F3-0425-8F97-17A123F1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25" y="1463040"/>
            <a:ext cx="3696335" cy="246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46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371600"/>
            <a:ext cx="3810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De acuerdo con la Organización Mundial de la Salud (OMS), las enfermedades crónicas son la principal causa de mortalidad y representan mas del 60% del total de defunciones en el mundo.</a:t>
            </a:r>
          </a:p>
          <a:p>
            <a:pPr algn="ctr"/>
            <a:r>
              <a:rPr lang="es-MX" sz="1700" dirty="0"/>
              <a:t> </a:t>
            </a:r>
          </a:p>
          <a:p>
            <a:pPr algn="ctr"/>
            <a:r>
              <a:rPr lang="es-MX" sz="1700" dirty="0"/>
              <a:t>Ocho de cada 100 000 personas presentan una o varias enfermedades crónicas degenerativas como la </a:t>
            </a:r>
            <a:r>
              <a:rPr lang="es-MX" sz="1700" b="1" dirty="0"/>
              <a:t>diabetes y hipertensión.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CE18FA-F7EA-5E55-2F90-4DCB69EDA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0" y="1484713"/>
            <a:ext cx="3723312" cy="24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35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518160"/>
            <a:ext cx="6935777" cy="904240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>
                <a:solidFill>
                  <a:srgbClr val="00C2CB"/>
                </a:solidFill>
                <a:latin typeface="Century Gothic" panose="020B0502020202020204" pitchFamily="34" charset="0"/>
              </a:rPr>
              <a:t>¿QUÉ ES UNA ENFERMEDAD CRÓNICA?  </a:t>
            </a:r>
            <a:endParaRPr lang="es-SV" sz="3000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1E5940-0A23-E199-92C3-947ECE632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83" y="1422400"/>
            <a:ext cx="5473638" cy="313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11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08000" y="986700"/>
            <a:ext cx="406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La Organización Mundial de la Salud (OMS), considera las enfermedades crónicas como &lt;&lt;aquellas enfermedades que presentan una larga duración (más de 6 meses) y una progre-</a:t>
            </a:r>
            <a:r>
              <a:rPr lang="es-MX" sz="2000" dirty="0" err="1"/>
              <a:t>ción</a:t>
            </a:r>
            <a:r>
              <a:rPr lang="es-MX" sz="2000" dirty="0"/>
              <a:t> lenta, no se transmiten de persona a persona y son consideradas, por lo tanto, como no transmisibles&gt;&gt;. Enfermedades que no tienen cura.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0BC136F-18C2-B219-AC1B-12EC8155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40" y="986700"/>
            <a:ext cx="2943664" cy="29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98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355600"/>
            <a:ext cx="6915457" cy="60650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PRINCIPALES TIPOS DE ENFERMEDADES CRÓNICAS: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619760" y="1666240"/>
            <a:ext cx="333931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700" dirty="0"/>
              <a:t>Cardiovasculares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700" dirty="0"/>
              <a:t>Diabetes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700" dirty="0"/>
              <a:t>Cáncer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700" dirty="0"/>
              <a:t>Insuficiencia renal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700" dirty="0"/>
              <a:t>Respiratorias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A8B086D-13FB-4735-1DA2-5005AC227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80" y="1280527"/>
            <a:ext cx="4994730" cy="286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86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371600"/>
            <a:ext cx="499173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La Organización Mundial de la Salud (OMS, 1964), define la Salud como: “Un estado de bienestar completo físico, mental y social y no solamente la ausencia de enfermedad o dolencia”. De acuerdo con la UNESCO (1997), desde que se identificó el papel esencial de la educación para la salud, se ha mejorado ya que está a nivel a mundial. Se ha dado una disminución en las enfermedades infecciosas que llevaban a la muerte; además, se han erradicado o se encuentran controladas, como es el caso de la tuberculosis y el sarampión. 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5D3029E-3763-2596-1318-AF705CA4E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1" y="1485900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24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493523"/>
            <a:ext cx="6935777" cy="6166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PARA LA SALUD SE DIVIDE EN DOS GRANDES RUBROS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3962553" y="1838325"/>
            <a:ext cx="4991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1. PROMOCIÓN DE LA SALUD.</a:t>
            </a:r>
          </a:p>
          <a:p>
            <a:pPr algn="ctr"/>
            <a:endParaRPr lang="es-MX" sz="2400" b="1" dirty="0"/>
          </a:p>
          <a:p>
            <a:pPr algn="ctr"/>
            <a:r>
              <a:rPr lang="es-MX" sz="2400" b="1" dirty="0"/>
              <a:t>2. PREVENCIÓN DE ENFERMEDADES.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2F0CC7-1EEC-BFE6-5D00-EC13302EF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6" y="1262062"/>
            <a:ext cx="30670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SALUD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371600"/>
            <a:ext cx="4991735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De acuerdo con la OMS, la promoción para la salud permite que las personas tengan un mayor control de su propia salud. Abarcan una amplia gama de intervenciones sociales y ambientales, destinadas a beneficiar y proteger la salud y la calidad de vida individuales, mediante la prevención y solución de las causas primordiales de los problemas de salud, y no concentrándose únicamente en el tratamiento y la curación.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EB13604-F73F-358F-6081-BD0CE5B99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50" y="1475514"/>
            <a:ext cx="2410767" cy="241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72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PREVENCIÓN DE ENFERMEDADES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1275715" y="1190665"/>
            <a:ext cx="49917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dirty="0"/>
              <a:t>Existen tres niveles de prevención de enfermedades para trabajar en la educación para la salud.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A40DC2-681B-E453-3499-96B83E26B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012" y="2034778"/>
            <a:ext cx="3833813" cy="253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12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446287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PREVENCIÓN PRIMARIA 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485900"/>
            <a:ext cx="388683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1700" b="1" dirty="0"/>
          </a:p>
          <a:p>
            <a:r>
              <a:rPr lang="es-MX" sz="1700" dirty="0"/>
              <a:t>Se trata de medidas orientadas a evitar la aparición de una enfermedad o problema de salud, mediante el control de los factores causales y los factores predisponentes o condicionantes (OMS, 1998).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4D77FB-B182-2FA7-DB6F-F4178EE1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5" y="1315889"/>
            <a:ext cx="2963217" cy="296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42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OBJETIVOS DE LA ATENCIÓN PRIMARIA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599440" y="1371600"/>
            <a:ext cx="439166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El objetivo es disminuir la incidencia de una enfermedad, Por ejemplo:</a:t>
            </a:r>
          </a:p>
          <a:p>
            <a:pPr algn="just"/>
            <a:endParaRPr lang="es-MX" sz="17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b="1" dirty="0"/>
              <a:t>Uso de condón para prevención del VIH.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b="1" dirty="0"/>
              <a:t>Programas educativos para enseñar cómo se transmite.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b="1" dirty="0"/>
              <a:t>Prohibición de venta de alcohol y tabaco a menores de edad.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b="1" dirty="0"/>
              <a:t>Prevención de enfermedades crónicas.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8EFF29-F0E3-3B23-C53D-9780C73535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422" y="1530942"/>
            <a:ext cx="3233103" cy="208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89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PREVENCIÓN SECUNDARIA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3791257" y="1479143"/>
            <a:ext cx="37439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Destinada al diagnostico precoz de la enfermedad, es decir, se da en sujetos “aparentemente sanos”. Comprende acciones como el diagnostico precoz y el tratamiento oportuno. En la prevención secundaria, el diagnostico oportuno, la captación y el tratamiento a tiempo son indispensables.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8DD7FAA-7AD3-E8F9-C93B-E62CA0C04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" y="1144002"/>
            <a:ext cx="3100387" cy="32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33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PREVENCIÓN SECUNDARIA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3791257" y="1479143"/>
            <a:ext cx="374396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Pretende reducir la prevalencia de una enfermedad. Por ejemplos: 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dirty="0"/>
              <a:t>Tratamiento de hipertensión arterial a tiempo con mediciones periódicas. 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dirty="0"/>
              <a:t>Tratamiento para diabetes mellitus.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EA42581-E4FC-DCBB-94FE-D9AA5AF5D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295845"/>
            <a:ext cx="29622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63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PREVENCIÓN TERCIARIA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295275" y="1412468"/>
            <a:ext cx="453484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Prevención terciaria: Se basa en acciones destinadas a la recuperación de la enfermedad clínicamente manifiesta mediante un diagnostico, tratamiento y recuperación física y social. Pretende minimizar el sufrimiento causado por perder la salud, facilitar la adaptación a problemas incurables y prevenir. Por ejemplo: 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dirty="0"/>
              <a:t>Rehabilitación después de retirar un yeso por un hueso roto. 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F35C8B-AB8B-EF05-09F9-6155A3F5D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8" y="1504950"/>
            <a:ext cx="3348890" cy="229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32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323850"/>
            <a:ext cx="6935142" cy="63825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ESTRATEGIAS DE EDUCACIÓN PARA LA SALUD 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3791257" y="1479143"/>
            <a:ext cx="374396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De acuerdo con Ricárdez y López (2006), existen diversas estrategias para realizar una intervención educativa. A continuación se presenta el modelo que nos muestra diferentes categorías, desde lo mas general a lo mas especializado: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BFC053-DAA0-BE56-E976-EEBCA9475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379354"/>
            <a:ext cx="3086100" cy="200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5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4658032" y="1479143"/>
            <a:ext cx="30381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FORMACIÓN</a:t>
            </a:r>
          </a:p>
          <a:p>
            <a:pPr algn="just"/>
            <a:r>
              <a:rPr lang="es-MX" sz="1700" dirty="0"/>
              <a:t>A través de cursos y seminarios se pretende multiplicar el conocimiento y estrategias sobre el tema. En este nivel se promueve la especialización.  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1328535-A761-561D-5533-25C4C9D2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323850"/>
            <a:ext cx="6935142" cy="63825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ESTRATEGIAS DE EDUCACIÓN PARA LA SALUD 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7EADC2-5409-47CA-D25F-764F9F48A8E3}"/>
              </a:ext>
            </a:extLst>
          </p:cNvPr>
          <p:cNvSpPr txBox="1"/>
          <p:nvPr/>
        </p:nvSpPr>
        <p:spPr>
          <a:xfrm flipH="1">
            <a:off x="600075" y="1479143"/>
            <a:ext cx="37439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AUTONOMIA Y GESTIÓN</a:t>
            </a:r>
          </a:p>
          <a:p>
            <a:pPr algn="just"/>
            <a:r>
              <a:rPr lang="es-MX" sz="1700" dirty="0"/>
              <a:t>Las personas en este nivel han pasado por un proceso de análisis y reflexión; han adquirido conocimientos, se han organizado y son lideres en algún tema en particular. Por ejemplos, un grupo de contención de personas con cáncer de hígado. </a:t>
            </a:r>
            <a:r>
              <a:rPr lang="es-MX" sz="17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9281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4658032" y="1479143"/>
            <a:ext cx="30381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SENCIBILIZACIÓN</a:t>
            </a:r>
            <a:r>
              <a:rPr lang="es-MX" sz="1700" dirty="0"/>
              <a:t> </a:t>
            </a:r>
          </a:p>
          <a:p>
            <a:pPr algn="just"/>
            <a:r>
              <a:rPr lang="es-MX" sz="1700" dirty="0"/>
              <a:t>Mediante acciones de educación no formal como talleres o platicas, se propone introducir a las personas a temas específicos, generar intereses y abrir expectativas.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1328535-A761-561D-5533-25C4C9D2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323850"/>
            <a:ext cx="6935142" cy="63825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ESTRATEGIAS DE EDUCACIÓN PARA LA SALUD 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7EADC2-5409-47CA-D25F-764F9F48A8E3}"/>
              </a:ext>
            </a:extLst>
          </p:cNvPr>
          <p:cNvSpPr txBox="1"/>
          <p:nvPr/>
        </p:nvSpPr>
        <p:spPr>
          <a:xfrm flipH="1">
            <a:off x="428932" y="1510486"/>
            <a:ext cx="374396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CAPACITACIÓN </a:t>
            </a:r>
          </a:p>
          <a:p>
            <a:pPr algn="just"/>
            <a:r>
              <a:rPr lang="es-MX" sz="1700" dirty="0"/>
              <a:t>A través de talleres secuenciales se pretende que las personas adquieran conocimientos, profundicen en ciertos temas y se les brinden herramientas que faciliten la aplicación de los temas en su vida cotidiana. </a:t>
            </a:r>
          </a:p>
        </p:txBody>
      </p:sp>
    </p:spTree>
    <p:extLst>
      <p:ext uri="{BB962C8B-B14F-4D97-AF65-F5344CB8AC3E}">
        <p14:creationId xmlns:p14="http://schemas.microsoft.com/office/powerpoint/2010/main" val="33670835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1328535-A761-561D-5533-25C4C9D2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323850"/>
            <a:ext cx="6935142" cy="63825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ESTRATEGIAS DE EDUCACIÓN PARA LA SALUD   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7EADC2-5409-47CA-D25F-764F9F48A8E3}"/>
              </a:ext>
            </a:extLst>
          </p:cNvPr>
          <p:cNvSpPr txBox="1"/>
          <p:nvPr/>
        </p:nvSpPr>
        <p:spPr>
          <a:xfrm flipH="1">
            <a:off x="676274" y="1479143"/>
            <a:ext cx="3210867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INFORMACIÓN Y DIFUSIÓN </a:t>
            </a:r>
          </a:p>
          <a:p>
            <a:pPr algn="just"/>
            <a:r>
              <a:rPr lang="es-MX" sz="1700" dirty="0"/>
              <a:t>Es un nivel donde se brinda información y orientación. Este nivel representa una oportunidad para entrar en contacto con las demandas e intereses particulares de la población.  </a:t>
            </a:r>
            <a:r>
              <a:rPr lang="es-MX" sz="1700" b="1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EBA6A9F-3B74-C988-989E-EA521F906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760" y="1524584"/>
            <a:ext cx="4069166" cy="228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30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</TotalTime>
  <Words>1703</Words>
  <Application>Microsoft Office PowerPoint</Application>
  <PresentationFormat>Presentación en pantalla (16:9)</PresentationFormat>
  <Paragraphs>117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Google Sans</vt:lpstr>
      <vt:lpstr>New timen roman</vt:lpstr>
      <vt:lpstr>Wingdings</vt:lpstr>
      <vt:lpstr>Tema de Office</vt:lpstr>
      <vt:lpstr>EDUCACIÓN INCLUSIVA </vt:lpstr>
      <vt:lpstr>EDUCACIÓN INCLUSIVA EN EL SALVADOR  </vt:lpstr>
      <vt:lpstr>EDUCACIÓN INCLUSIVA EN EL SALVADOR  </vt:lpstr>
      <vt:lpstr>EDUCACIÓN INCLUSIVA EN EL SALVADOR  </vt:lpstr>
      <vt:lpstr>EDUCACIÓN INCLUSIVA EN EL SALVADOR </vt:lpstr>
      <vt:lpstr>EDUCACIÓN INCLUSIVA EN EL SALVADOR </vt:lpstr>
      <vt:lpstr>EDUCACIÓN INCLUSIVA EN EL SALVADOR </vt:lpstr>
      <vt:lpstr>EDUCACIÓN INCLUSIVA EN EL SALVADOR </vt:lpstr>
      <vt:lpstr>EDUCACIÓN INCLUSIVA EN EL SALVADOR </vt:lpstr>
      <vt:lpstr>EDUCACIÓN INCLUSIVA EN EL SALVADOR </vt:lpstr>
      <vt:lpstr>EDUCACIÓN PARA LA SALUD  </vt:lpstr>
      <vt:lpstr>EDUCACIÓN PARA LA SALUD  </vt:lpstr>
      <vt:lpstr>EDUCACIÓN CONTINUA </vt:lpstr>
      <vt:lpstr>EDUCACIÓN PARA LA SALUD  </vt:lpstr>
      <vt:lpstr>EDUCACIÓN PARA LA SALUD  </vt:lpstr>
      <vt:lpstr>EDUCACIÓN PARA LA SALUD  </vt:lpstr>
      <vt:lpstr>EDUCACIÓN PARA LA SALUD  </vt:lpstr>
      <vt:lpstr>EDUCACIÓN PARA LA SALUD  </vt:lpstr>
      <vt:lpstr>¿QUÉ ES UNA ENFERMEDAD CRÓNICA?  </vt:lpstr>
      <vt:lpstr>Presentación de PowerPoint</vt:lpstr>
      <vt:lpstr>PRINCIPALES TIPOS DE ENFERMEDADES CRÓNICAS:   </vt:lpstr>
      <vt:lpstr>SALUD  </vt:lpstr>
      <vt:lpstr>EDUCACIÓN PARA LA SALUD SE DIVIDE EN DOS GRANDES RUBROS  </vt:lpstr>
      <vt:lpstr>SALUD  </vt:lpstr>
      <vt:lpstr>PREVENCIÓN DE ENFERMEDADES   </vt:lpstr>
      <vt:lpstr>PREVENCIÓN PRIMARIA    </vt:lpstr>
      <vt:lpstr>OBJETIVOS DE LA ATENCIÓN PRIMARIA   </vt:lpstr>
      <vt:lpstr>PREVENCIÓN SECUNDARIA   </vt:lpstr>
      <vt:lpstr>PREVENCIÓN SECUNDARIA   </vt:lpstr>
      <vt:lpstr>PREVENCIÓN TERCIARIA   </vt:lpstr>
      <vt:lpstr>ESTRATEGIAS DE EDUCACIÓN PARA LA SALUD    </vt:lpstr>
      <vt:lpstr>ESTRATEGIAS DE EDUCACIÓN PARA LA SALUD    </vt:lpstr>
      <vt:lpstr>ESTRATEGIAS DE EDUCACIÓN PARA LA SALUD    </vt:lpstr>
      <vt:lpstr>ESTRATEGIAS DE EDUCACIÓN PARA LA SALUD   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Rivera</dc:creator>
  <cp:lastModifiedBy>HP</cp:lastModifiedBy>
  <cp:revision>52</cp:revision>
  <dcterms:created xsi:type="dcterms:W3CDTF">2021-09-08T15:24:56Z</dcterms:created>
  <dcterms:modified xsi:type="dcterms:W3CDTF">2026-09-11T04:30:03Z</dcterms:modified>
</cp:coreProperties>
</file>